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6"/>
  </p:sldMasterIdLst>
  <p:notesMasterIdLst>
    <p:notesMasterId r:id="rId28"/>
  </p:notesMasterIdLst>
  <p:sldIdLst>
    <p:sldId id="256" r:id="rId7"/>
    <p:sldId id="258" r:id="rId8"/>
    <p:sldId id="259" r:id="rId9"/>
    <p:sldId id="260" r:id="rId10"/>
    <p:sldId id="277" r:id="rId11"/>
    <p:sldId id="278"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87"/>
    <a:srgbClr val="CD0000"/>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016" autoAdjust="0"/>
    <p:restoredTop sz="94660"/>
  </p:normalViewPr>
  <p:slideViewPr>
    <p:cSldViewPr snapToGrid="0">
      <p:cViewPr varScale="1">
        <p:scale>
          <a:sx n="57" d="100"/>
          <a:sy n="57" d="100"/>
        </p:scale>
        <p:origin x="72" y="3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 Type="http://schemas.openxmlformats.org/officeDocument/2006/relationships/customXml" Target="../customXml/item3.xml"/><Relationship Id="rId21" Type="http://schemas.openxmlformats.org/officeDocument/2006/relationships/slide" Target="slides/slide15.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1.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tableStyles" Target="tableStyles.xml"/><Relationship Id="rId5" Type="http://schemas.openxmlformats.org/officeDocument/2006/relationships/customXml" Target="../customXml/item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notesMaster" Target="notesMasters/notesMaster1.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theme" Target="theme/theme1.xml"/><Relationship Id="rId4" Type="http://schemas.openxmlformats.org/officeDocument/2006/relationships/customXml" Target="../customXml/item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54F52A9-7BF9-4C55-877A-B445F85044B7}" type="datetimeFigureOut">
              <a:rPr lang="en-US" smtClean="0"/>
              <a:t>10/17/2018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8CE3E70-ADB1-4D66-A7FA-6342C8018E37}" type="slidenum">
              <a:rPr lang="en-US" smtClean="0"/>
              <a:t>‹#›</a:t>
            </a:fld>
            <a:endParaRPr lang="en-US"/>
          </a:p>
        </p:txBody>
      </p:sp>
    </p:spTree>
    <p:extLst>
      <p:ext uri="{BB962C8B-B14F-4D97-AF65-F5344CB8AC3E}">
        <p14:creationId xmlns:p14="http://schemas.microsoft.com/office/powerpoint/2010/main" val="36137560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data have been collected over the years by a large group</a:t>
            </a:r>
            <a:r>
              <a:rPr lang="en-US" baseline="0" dirty="0"/>
              <a:t> of volunteers led by a program called Watershed Watch based at the University of Rhode Island’s Cooperative Extension Water Quality Group. Some have been with the program for most of its existence, others have come and gone, but all have been well-trained by Linda Green and Elizabeth Herron who run the program and ensure that proper protocols are followed. They also oversee the QA/QC of the data as it moves from paper postcards, sometimes online data entry, into spreadsheets and then out to the public. The data are used by RI DEM and the EPA for the state’s bi-annual integrated report on water quality. WW started in 1988 with 14 lakes, and it’s now grown to monitoring more than 250 sites on over 120 water bodies, now including not only lakes and ponds but also stream reaches, coastal salt ponds and </a:t>
            </a:r>
            <a:r>
              <a:rPr lang="en-US" baseline="0" dirty="0" err="1"/>
              <a:t>embayments</a:t>
            </a:r>
            <a:r>
              <a:rPr lang="en-US" baseline="0" dirty="0"/>
              <a:t>.</a:t>
            </a:r>
            <a:endParaRPr lang="en-US" dirty="0"/>
          </a:p>
        </p:txBody>
      </p:sp>
      <p:sp>
        <p:nvSpPr>
          <p:cNvPr id="4" name="Slide Number Placeholder 3"/>
          <p:cNvSpPr>
            <a:spLocks noGrp="1"/>
          </p:cNvSpPr>
          <p:nvPr>
            <p:ph type="sldNum" sz="quarter" idx="10"/>
          </p:nvPr>
        </p:nvSpPr>
        <p:spPr/>
        <p:txBody>
          <a:bodyPr/>
          <a:lstStyle/>
          <a:p>
            <a:fld id="{56C3BE0D-CA17-EF48-A900-5D70027A99EB}" type="slidenum">
              <a:rPr lang="en-US" smtClean="0"/>
              <a:t>2</a:t>
            </a:fld>
            <a:endParaRPr lang="en-US"/>
          </a:p>
        </p:txBody>
      </p:sp>
    </p:spTree>
    <p:extLst>
      <p:ext uri="{BB962C8B-B14F-4D97-AF65-F5344CB8AC3E}">
        <p14:creationId xmlns:p14="http://schemas.microsoft.com/office/powerpoint/2010/main" val="13164063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6C3BE0D-CA17-EF48-A900-5D70027A99EB}" type="slidenum">
              <a:rPr lang="en-US" smtClean="0"/>
              <a:t>16</a:t>
            </a:fld>
            <a:endParaRPr lang="en-US"/>
          </a:p>
        </p:txBody>
      </p:sp>
    </p:spTree>
    <p:extLst>
      <p:ext uri="{BB962C8B-B14F-4D97-AF65-F5344CB8AC3E}">
        <p14:creationId xmlns:p14="http://schemas.microsoft.com/office/powerpoint/2010/main" val="42878645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6C3BE0D-CA17-EF48-A900-5D70027A99EB}" type="slidenum">
              <a:rPr lang="en-US" smtClean="0"/>
              <a:t>17</a:t>
            </a:fld>
            <a:endParaRPr lang="en-US"/>
          </a:p>
        </p:txBody>
      </p:sp>
    </p:spTree>
    <p:extLst>
      <p:ext uri="{BB962C8B-B14F-4D97-AF65-F5344CB8AC3E}">
        <p14:creationId xmlns:p14="http://schemas.microsoft.com/office/powerpoint/2010/main" val="4934105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Large-scale drivers</a:t>
            </a:r>
            <a:r>
              <a:rPr lang="en-US" baseline="0" dirty="0"/>
              <a:t> – large-scale land use change, atmospheric deposition</a:t>
            </a:r>
            <a:endParaRPr lang="en-US" dirty="0"/>
          </a:p>
        </p:txBody>
      </p:sp>
      <p:sp>
        <p:nvSpPr>
          <p:cNvPr id="4" name="Slide Number Placeholder 3"/>
          <p:cNvSpPr>
            <a:spLocks noGrp="1"/>
          </p:cNvSpPr>
          <p:nvPr>
            <p:ph type="sldNum" sz="quarter" idx="10"/>
          </p:nvPr>
        </p:nvSpPr>
        <p:spPr/>
        <p:txBody>
          <a:bodyPr/>
          <a:lstStyle/>
          <a:p>
            <a:fld id="{56C3BE0D-CA17-EF48-A900-5D70027A99EB}" type="slidenum">
              <a:rPr lang="en-US" smtClean="0"/>
              <a:t>18</a:t>
            </a:fld>
            <a:endParaRPr lang="en-US"/>
          </a:p>
        </p:txBody>
      </p:sp>
    </p:spTree>
    <p:extLst>
      <p:ext uri="{BB962C8B-B14F-4D97-AF65-F5344CB8AC3E}">
        <p14:creationId xmlns:p14="http://schemas.microsoft.com/office/powerpoint/2010/main" val="40019842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Large-scale drivers</a:t>
            </a:r>
            <a:r>
              <a:rPr lang="en-US" baseline="0" dirty="0"/>
              <a:t> – large-scale land use change, atmospheric deposition</a:t>
            </a:r>
            <a:endParaRPr lang="en-US" dirty="0"/>
          </a:p>
        </p:txBody>
      </p:sp>
      <p:sp>
        <p:nvSpPr>
          <p:cNvPr id="4" name="Slide Number Placeholder 3"/>
          <p:cNvSpPr>
            <a:spLocks noGrp="1"/>
          </p:cNvSpPr>
          <p:nvPr>
            <p:ph type="sldNum" sz="quarter" idx="10"/>
          </p:nvPr>
        </p:nvSpPr>
        <p:spPr/>
        <p:txBody>
          <a:bodyPr/>
          <a:lstStyle/>
          <a:p>
            <a:fld id="{56C3BE0D-CA17-EF48-A900-5D70027A99EB}" type="slidenum">
              <a:rPr lang="en-US" smtClean="0"/>
              <a:t>19</a:t>
            </a:fld>
            <a:endParaRPr lang="en-US"/>
          </a:p>
        </p:txBody>
      </p:sp>
    </p:spTree>
    <p:extLst>
      <p:ext uri="{BB962C8B-B14F-4D97-AF65-F5344CB8AC3E}">
        <p14:creationId xmlns:p14="http://schemas.microsoft.com/office/powerpoint/2010/main" val="23506387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Large-scale drivers</a:t>
            </a:r>
            <a:r>
              <a:rPr lang="en-US" baseline="0" dirty="0"/>
              <a:t> – large-scale land use change, atmospheric deposition</a:t>
            </a:r>
            <a:endParaRPr lang="en-US" dirty="0"/>
          </a:p>
        </p:txBody>
      </p:sp>
      <p:sp>
        <p:nvSpPr>
          <p:cNvPr id="4" name="Slide Number Placeholder 3"/>
          <p:cNvSpPr>
            <a:spLocks noGrp="1"/>
          </p:cNvSpPr>
          <p:nvPr>
            <p:ph type="sldNum" sz="quarter" idx="10"/>
          </p:nvPr>
        </p:nvSpPr>
        <p:spPr/>
        <p:txBody>
          <a:bodyPr/>
          <a:lstStyle/>
          <a:p>
            <a:fld id="{56C3BE0D-CA17-EF48-A900-5D70027A99EB}" type="slidenum">
              <a:rPr lang="en-US" smtClean="0"/>
              <a:t>20</a:t>
            </a:fld>
            <a:endParaRPr lang="en-US"/>
          </a:p>
        </p:txBody>
      </p:sp>
    </p:spTree>
    <p:extLst>
      <p:ext uri="{BB962C8B-B14F-4D97-AF65-F5344CB8AC3E}">
        <p14:creationId xmlns:p14="http://schemas.microsoft.com/office/powerpoint/2010/main" val="10381263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a:t>
            </a:r>
            <a:r>
              <a:rPr lang="en-US" baseline="0" dirty="0"/>
              <a:t> data that I’ll be talking about today is from freshwater lakes and ponds. The sampling season generally runs from April to November and the protocol includes weekly sampling of water clarity, reported as </a:t>
            </a:r>
            <a:r>
              <a:rPr lang="en-US" baseline="0" dirty="0" err="1"/>
              <a:t>secchi</a:t>
            </a:r>
            <a:r>
              <a:rPr lang="en-US" baseline="0" dirty="0"/>
              <a:t> depth, and water temperature; bi-weekly sampling of </a:t>
            </a:r>
            <a:r>
              <a:rPr lang="en-US" baseline="0" dirty="0" err="1"/>
              <a:t>chorophyll</a:t>
            </a:r>
            <a:r>
              <a:rPr lang="en-US" baseline="0" dirty="0"/>
              <a:t>-a and dissolved oxygen, and then three times per season samples are collected for lab analysis of nutrients, alkalinity, pH and bacteria. For deeper lakes, there may be samples taken near the surface and near the bottom. A “deep” lake in RI is greater than 6 m deep, and we don’t have many of those. CHECK THIS</a:t>
            </a:r>
            <a:endParaRPr lang="en-US" dirty="0"/>
          </a:p>
        </p:txBody>
      </p:sp>
      <p:sp>
        <p:nvSpPr>
          <p:cNvPr id="4" name="Slide Number Placeholder 3"/>
          <p:cNvSpPr>
            <a:spLocks noGrp="1"/>
          </p:cNvSpPr>
          <p:nvPr>
            <p:ph type="sldNum" sz="quarter" idx="10"/>
          </p:nvPr>
        </p:nvSpPr>
        <p:spPr/>
        <p:txBody>
          <a:bodyPr/>
          <a:lstStyle/>
          <a:p>
            <a:fld id="{56C3BE0D-CA17-EF48-A900-5D70027A99EB}" type="slidenum">
              <a:rPr lang="en-US" smtClean="0"/>
              <a:t>3</a:t>
            </a:fld>
            <a:endParaRPr lang="en-US"/>
          </a:p>
        </p:txBody>
      </p:sp>
    </p:spTree>
    <p:extLst>
      <p:ext uri="{BB962C8B-B14F-4D97-AF65-F5344CB8AC3E}">
        <p14:creationId xmlns:p14="http://schemas.microsoft.com/office/powerpoint/2010/main" val="32118620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for the</a:t>
            </a:r>
            <a:r>
              <a:rPr lang="en-US" baseline="0" dirty="0"/>
              <a:t> long-term analysis of lake water quality we used data from lakes, ponds and reservoirs, looking at all data collected over the years 1990 to 2016. </a:t>
            </a:r>
          </a:p>
          <a:p>
            <a:r>
              <a:rPr lang="en-US" baseline="0" dirty="0"/>
              <a:t>We bracketed the season at May through October and looked at how 4 water quality parameters may have changed: Temperature, </a:t>
            </a:r>
            <a:r>
              <a:rPr lang="en-US" baseline="0" dirty="0" err="1"/>
              <a:t>Chl</a:t>
            </a:r>
            <a:r>
              <a:rPr lang="en-US" baseline="0" dirty="0"/>
              <a:t>-a, TN, and TP. We only used data collected at these sites at approximately 1 m depth.</a:t>
            </a:r>
          </a:p>
          <a:p>
            <a:endParaRPr lang="en-US" baseline="0" dirty="0"/>
          </a:p>
          <a:p>
            <a:r>
              <a:rPr lang="en-US" baseline="0" dirty="0"/>
              <a:t>We filtered the data so that we were left with only those sites that had at least 10 years of observations for at least one of these parameters over that time period of 1990 to 2016, leaving us with 72 sites. 85% of those sites have at least 10 years of data for all four parameters.</a:t>
            </a:r>
          </a:p>
          <a:p>
            <a:endParaRPr lang="en-US" baseline="0" dirty="0"/>
          </a:p>
          <a:p>
            <a:r>
              <a:rPr lang="en-US" baseline="0" dirty="0"/>
              <a:t>The map shows those lakes in red, while the other 15% where they 10+ years for a subset of those parameters are shown in blue.</a:t>
            </a:r>
          </a:p>
          <a:p>
            <a:endParaRPr lang="en-US" baseline="0" dirty="0"/>
          </a:p>
          <a:p>
            <a:r>
              <a:rPr lang="en-US" baseline="0" dirty="0"/>
              <a:t>We did an anomaly analysis on these data, which I’ll explain in a moment, but it’s a common method for identifying long-term trends in noisy data like precipitation or air temperature.</a:t>
            </a:r>
          </a:p>
          <a:p>
            <a:endParaRPr lang="en-US" baseline="0" dirty="0"/>
          </a:p>
          <a:p>
            <a:r>
              <a:rPr lang="en-US" baseline="0" dirty="0"/>
              <a:t>As a point of comparison, we did the same analysis on the full LAGOS-NE dataset which includes data from the northeast quadrant of the US, shown in the map inset as dark grey, with RI being the small red area on the east coast. Our RI data are also in the LAGOS-NE dataset.</a:t>
            </a:r>
          </a:p>
        </p:txBody>
      </p:sp>
      <p:sp>
        <p:nvSpPr>
          <p:cNvPr id="4" name="Slide Number Placeholder 3"/>
          <p:cNvSpPr>
            <a:spLocks noGrp="1"/>
          </p:cNvSpPr>
          <p:nvPr>
            <p:ph type="sldNum" sz="quarter" idx="10"/>
          </p:nvPr>
        </p:nvSpPr>
        <p:spPr/>
        <p:txBody>
          <a:bodyPr/>
          <a:lstStyle/>
          <a:p>
            <a:fld id="{56C3BE0D-CA17-EF48-A900-5D70027A99EB}" type="slidenum">
              <a:rPr lang="en-US" smtClean="0"/>
              <a:t>4</a:t>
            </a:fld>
            <a:endParaRPr lang="en-US"/>
          </a:p>
        </p:txBody>
      </p:sp>
    </p:spTree>
    <p:extLst>
      <p:ext uri="{BB962C8B-B14F-4D97-AF65-F5344CB8AC3E}">
        <p14:creationId xmlns:p14="http://schemas.microsoft.com/office/powerpoint/2010/main" val="30360667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for the</a:t>
            </a:r>
            <a:r>
              <a:rPr lang="en-US" baseline="0" dirty="0"/>
              <a:t> long-term analysis of lake water quality we used data from lakes, ponds and reservoirs, looking at all data collected over the years 1990 to 2016. </a:t>
            </a:r>
          </a:p>
          <a:p>
            <a:r>
              <a:rPr lang="en-US" baseline="0" dirty="0"/>
              <a:t>We bracketed the season at May through October and looked at how 4 water quality parameters may have changed: Temperature, </a:t>
            </a:r>
            <a:r>
              <a:rPr lang="en-US" baseline="0" dirty="0" err="1"/>
              <a:t>Chl</a:t>
            </a:r>
            <a:r>
              <a:rPr lang="en-US" baseline="0" dirty="0"/>
              <a:t>-a, TN, and TP. We only used data collected at these sites at approximately 1 m depth.</a:t>
            </a:r>
          </a:p>
          <a:p>
            <a:endParaRPr lang="en-US" baseline="0" dirty="0"/>
          </a:p>
          <a:p>
            <a:r>
              <a:rPr lang="en-US" baseline="0" dirty="0"/>
              <a:t>We filtered the data so that we were left with only those sites that had at least 10 years of observations for at least one of these parameters over that time period of 1990 to 2016, leaving us with 72 sites. 85% of those sites have at least 10 years of data for all four parameters.</a:t>
            </a:r>
          </a:p>
          <a:p>
            <a:endParaRPr lang="en-US" baseline="0" dirty="0"/>
          </a:p>
          <a:p>
            <a:r>
              <a:rPr lang="en-US" baseline="0" dirty="0"/>
              <a:t>The map shows those lakes in red, while the other 15% where they 10+ years for a subset of those parameters are shown in blue.</a:t>
            </a:r>
          </a:p>
          <a:p>
            <a:endParaRPr lang="en-US" baseline="0" dirty="0"/>
          </a:p>
          <a:p>
            <a:r>
              <a:rPr lang="en-US" baseline="0" dirty="0"/>
              <a:t>We did an anomaly analysis on these data, which I’ll explain in a moment, but it’s a common method for identifying long-term trends in noisy data like precipitation or air temperature.</a:t>
            </a:r>
          </a:p>
          <a:p>
            <a:endParaRPr lang="en-US" baseline="0" dirty="0"/>
          </a:p>
          <a:p>
            <a:r>
              <a:rPr lang="en-US" baseline="0" dirty="0"/>
              <a:t>As a point of comparison, we did the same analysis on the full LAGOS-NE dataset which includes data from the northeast quadrant of the US, shown in the map inset as dark grey, with RI being the small red area on the east coast. Our RI data are also in the LAGOS-NE dataset.</a:t>
            </a:r>
          </a:p>
        </p:txBody>
      </p:sp>
      <p:sp>
        <p:nvSpPr>
          <p:cNvPr id="4" name="Slide Number Placeholder 3"/>
          <p:cNvSpPr>
            <a:spLocks noGrp="1"/>
          </p:cNvSpPr>
          <p:nvPr>
            <p:ph type="sldNum" sz="quarter" idx="10"/>
          </p:nvPr>
        </p:nvSpPr>
        <p:spPr/>
        <p:txBody>
          <a:bodyPr/>
          <a:lstStyle/>
          <a:p>
            <a:fld id="{56C3BE0D-CA17-EF48-A900-5D70027A99EB}" type="slidenum">
              <a:rPr lang="en-US" smtClean="0"/>
              <a:t>5</a:t>
            </a:fld>
            <a:endParaRPr lang="en-US"/>
          </a:p>
        </p:txBody>
      </p:sp>
    </p:spTree>
    <p:extLst>
      <p:ext uri="{BB962C8B-B14F-4D97-AF65-F5344CB8AC3E}">
        <p14:creationId xmlns:p14="http://schemas.microsoft.com/office/powerpoint/2010/main" val="6443459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for the</a:t>
            </a:r>
            <a:r>
              <a:rPr lang="en-US" baseline="0" dirty="0"/>
              <a:t> long-term analysis of lake water quality we used data from lakes, ponds and reservoirs, looking at all data collected over the years 1990 to 2016. </a:t>
            </a:r>
          </a:p>
          <a:p>
            <a:r>
              <a:rPr lang="en-US" baseline="0" dirty="0"/>
              <a:t>We bracketed the season at May through October and looked at how 4 water quality parameters may have changed: Temperature, </a:t>
            </a:r>
            <a:r>
              <a:rPr lang="en-US" baseline="0" dirty="0" err="1"/>
              <a:t>Chl</a:t>
            </a:r>
            <a:r>
              <a:rPr lang="en-US" baseline="0" dirty="0"/>
              <a:t>-a, TN, and TP. We only used data collected at these sites at approximately 1 m depth.</a:t>
            </a:r>
          </a:p>
          <a:p>
            <a:endParaRPr lang="en-US" baseline="0" dirty="0"/>
          </a:p>
          <a:p>
            <a:r>
              <a:rPr lang="en-US" baseline="0" dirty="0"/>
              <a:t>We filtered the data so that we were left with only those sites that had at least 10 years of observations for at least one of these parameters over that time period of 1990 to 2016, leaving us with 72 sites. 85% of those sites have at least 10 years of data for all four parameters.</a:t>
            </a:r>
          </a:p>
          <a:p>
            <a:endParaRPr lang="en-US" baseline="0" dirty="0"/>
          </a:p>
          <a:p>
            <a:r>
              <a:rPr lang="en-US" baseline="0" dirty="0"/>
              <a:t>The map shows those lakes in red, while the other 15% where they 10+ years for a subset of those parameters are shown in blue.</a:t>
            </a:r>
          </a:p>
          <a:p>
            <a:endParaRPr lang="en-US" baseline="0" dirty="0"/>
          </a:p>
          <a:p>
            <a:r>
              <a:rPr lang="en-US" baseline="0" dirty="0"/>
              <a:t>We did an anomaly analysis on these data, which I’ll explain in a moment, but it’s a common method for identifying long-term trends in noisy data like precipitation or air temperature.</a:t>
            </a:r>
          </a:p>
          <a:p>
            <a:endParaRPr lang="en-US" baseline="0" dirty="0"/>
          </a:p>
          <a:p>
            <a:r>
              <a:rPr lang="en-US" baseline="0" dirty="0"/>
              <a:t>As a point of comparison, we did the same analysis on the full LAGOS-NE dataset which includes data from the northeast quadrant of the US, shown in the map inset as dark grey, with RI being the small red area on the east coast. Our RI data are also in the LAGOS-NE dataset.</a:t>
            </a:r>
          </a:p>
        </p:txBody>
      </p:sp>
      <p:sp>
        <p:nvSpPr>
          <p:cNvPr id="4" name="Slide Number Placeholder 3"/>
          <p:cNvSpPr>
            <a:spLocks noGrp="1"/>
          </p:cNvSpPr>
          <p:nvPr>
            <p:ph type="sldNum" sz="quarter" idx="10"/>
          </p:nvPr>
        </p:nvSpPr>
        <p:spPr/>
        <p:txBody>
          <a:bodyPr/>
          <a:lstStyle/>
          <a:p>
            <a:fld id="{56C3BE0D-CA17-EF48-A900-5D70027A99EB}" type="slidenum">
              <a:rPr lang="en-US" smtClean="0"/>
              <a:t>6</a:t>
            </a:fld>
            <a:endParaRPr lang="en-US"/>
          </a:p>
        </p:txBody>
      </p:sp>
    </p:spTree>
    <p:extLst>
      <p:ext uri="{BB962C8B-B14F-4D97-AF65-F5344CB8AC3E}">
        <p14:creationId xmlns:p14="http://schemas.microsoft.com/office/powerpoint/2010/main" val="38228450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for the</a:t>
            </a:r>
            <a:r>
              <a:rPr lang="en-US" baseline="0" dirty="0"/>
              <a:t> long-term analysis of lake water quality we used data from lakes, ponds and reservoirs, looking at all data collected over the years 1990 to 2016. </a:t>
            </a:r>
          </a:p>
          <a:p>
            <a:r>
              <a:rPr lang="en-US" baseline="0" dirty="0"/>
              <a:t>We bracketed the season at May through October and looked at how 4 water quality parameters may have changed: Temperature, </a:t>
            </a:r>
            <a:r>
              <a:rPr lang="en-US" baseline="0" dirty="0" err="1"/>
              <a:t>Chl</a:t>
            </a:r>
            <a:r>
              <a:rPr lang="en-US" baseline="0" dirty="0"/>
              <a:t>-a, TN, and TP. We only used data collected at these sites at approximately 1 m depth.</a:t>
            </a:r>
          </a:p>
          <a:p>
            <a:endParaRPr lang="en-US" baseline="0" dirty="0"/>
          </a:p>
          <a:p>
            <a:r>
              <a:rPr lang="en-US" baseline="0" dirty="0"/>
              <a:t>We filtered the data so that we were left with only those sites that had at least 10 years of observations for at least one of these parameters over that time period of 1990 to 2016, leaving us with 72 sites. 85% of those sites have at least 10 years of data for all four parameters.</a:t>
            </a:r>
          </a:p>
          <a:p>
            <a:endParaRPr lang="en-US" baseline="0" dirty="0"/>
          </a:p>
          <a:p>
            <a:r>
              <a:rPr lang="en-US" baseline="0" dirty="0"/>
              <a:t>The map shows those lakes in red, while the other 15% where they 10+ years for a subset of those parameters are shown in blue.</a:t>
            </a:r>
          </a:p>
          <a:p>
            <a:endParaRPr lang="en-US" baseline="0" dirty="0"/>
          </a:p>
          <a:p>
            <a:r>
              <a:rPr lang="en-US" baseline="0" dirty="0"/>
              <a:t>We did an anomaly analysis on these data, which I’ll explain in a moment, but it’s a common method for identifying long-term trends in noisy data like precipitation or air temperature.</a:t>
            </a:r>
          </a:p>
          <a:p>
            <a:endParaRPr lang="en-US" baseline="0" dirty="0"/>
          </a:p>
          <a:p>
            <a:r>
              <a:rPr lang="en-US" baseline="0" dirty="0"/>
              <a:t>As a point of comparison, we did the same analysis on the full LAGOS-NE dataset which includes data from the northeast quadrant of the US, shown in the map inset as dark grey, with RI being the small red area on the east coast. Our RI data are also in the LAGOS-NE dataset.</a:t>
            </a:r>
          </a:p>
        </p:txBody>
      </p:sp>
      <p:sp>
        <p:nvSpPr>
          <p:cNvPr id="4" name="Slide Number Placeholder 3"/>
          <p:cNvSpPr>
            <a:spLocks noGrp="1"/>
          </p:cNvSpPr>
          <p:nvPr>
            <p:ph type="sldNum" sz="quarter" idx="10"/>
          </p:nvPr>
        </p:nvSpPr>
        <p:spPr/>
        <p:txBody>
          <a:bodyPr/>
          <a:lstStyle/>
          <a:p>
            <a:fld id="{56C3BE0D-CA17-EF48-A900-5D70027A99EB}" type="slidenum">
              <a:rPr lang="en-US" smtClean="0"/>
              <a:t>7</a:t>
            </a:fld>
            <a:endParaRPr lang="en-US"/>
          </a:p>
        </p:txBody>
      </p:sp>
    </p:spTree>
    <p:extLst>
      <p:ext uri="{BB962C8B-B14F-4D97-AF65-F5344CB8AC3E}">
        <p14:creationId xmlns:p14="http://schemas.microsoft.com/office/powerpoint/2010/main" val="30559134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a:t>
            </a:r>
            <a:r>
              <a:rPr lang="en-US" baseline="0" dirty="0"/>
              <a:t> is the anomaly analysis of the water temperature. Anomaly analysis looks at how different each year is from the long term mean. we</a:t>
            </a:r>
            <a:r>
              <a:rPr lang="uk-UA" baseline="0" dirty="0"/>
              <a:t>’</a:t>
            </a:r>
            <a:r>
              <a:rPr lang="en-US" baseline="0" dirty="0"/>
              <a:t>re looking at each lake individually, then taking the mean of each lakes’ anomaly with respect to itself. First we </a:t>
            </a:r>
            <a:r>
              <a:rPr lang="en-US" dirty="0"/>
              <a:t>Look</a:t>
            </a:r>
            <a:r>
              <a:rPr lang="en-US" baseline="0" dirty="0"/>
              <a:t> at each water body individually; find the seasonal mean (May to October); scaled deviation from the long-term mean (25 years). Average scaled deviation across all water bodies for each year. Red = positive, Blue = negative  Each measurement was centered by mean and scaled by </a:t>
            </a:r>
            <a:r>
              <a:rPr lang="en-US" baseline="0" dirty="0" err="1"/>
              <a:t>sd</a:t>
            </a:r>
            <a:r>
              <a:rPr lang="en-US" baseline="0" dirty="0"/>
              <a:t> (per site) (mean and </a:t>
            </a:r>
            <a:r>
              <a:rPr lang="en-US" baseline="0" dirty="0" err="1"/>
              <a:t>sd</a:t>
            </a:r>
            <a:r>
              <a:rPr lang="en-US" baseline="0" dirty="0"/>
              <a:t> calculated per site); Average z-score per year.</a:t>
            </a:r>
          </a:p>
          <a:p>
            <a:endParaRPr lang="en-US" dirty="0"/>
          </a:p>
        </p:txBody>
      </p:sp>
      <p:sp>
        <p:nvSpPr>
          <p:cNvPr id="4" name="Slide Number Placeholder 3"/>
          <p:cNvSpPr>
            <a:spLocks noGrp="1"/>
          </p:cNvSpPr>
          <p:nvPr>
            <p:ph type="sldNum" sz="quarter" idx="10"/>
          </p:nvPr>
        </p:nvSpPr>
        <p:spPr/>
        <p:txBody>
          <a:bodyPr/>
          <a:lstStyle/>
          <a:p>
            <a:fld id="{56C3BE0D-CA17-EF48-A900-5D70027A99EB}" type="slidenum">
              <a:rPr lang="en-US" smtClean="0"/>
              <a:t>11</a:t>
            </a:fld>
            <a:endParaRPr lang="en-US"/>
          </a:p>
        </p:txBody>
      </p:sp>
    </p:spTree>
    <p:extLst>
      <p:ext uri="{BB962C8B-B14F-4D97-AF65-F5344CB8AC3E}">
        <p14:creationId xmlns:p14="http://schemas.microsoft.com/office/powerpoint/2010/main" val="31956936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Missing several years of nutrient data</a:t>
            </a:r>
          </a:p>
        </p:txBody>
      </p:sp>
      <p:sp>
        <p:nvSpPr>
          <p:cNvPr id="4" name="Slide Number Placeholder 3"/>
          <p:cNvSpPr>
            <a:spLocks noGrp="1"/>
          </p:cNvSpPr>
          <p:nvPr>
            <p:ph type="sldNum" sz="quarter" idx="10"/>
          </p:nvPr>
        </p:nvSpPr>
        <p:spPr/>
        <p:txBody>
          <a:bodyPr/>
          <a:lstStyle/>
          <a:p>
            <a:fld id="{56C3BE0D-CA17-EF48-A900-5D70027A99EB}" type="slidenum">
              <a:rPr lang="en-US" smtClean="0"/>
              <a:t>12</a:t>
            </a:fld>
            <a:endParaRPr lang="en-US"/>
          </a:p>
        </p:txBody>
      </p:sp>
    </p:spTree>
    <p:extLst>
      <p:ext uri="{BB962C8B-B14F-4D97-AF65-F5344CB8AC3E}">
        <p14:creationId xmlns:p14="http://schemas.microsoft.com/office/powerpoint/2010/main" val="11987644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THERE’s NO</a:t>
            </a:r>
            <a:r>
              <a:rPr lang="en-US" baseline="0" dirty="0"/>
              <a:t> TEMP DATA in the </a:t>
            </a:r>
            <a:r>
              <a:rPr lang="en-US" dirty="0"/>
              <a:t>LAGOS data</a:t>
            </a:r>
            <a:r>
              <a:rPr lang="en-US" baseline="0" dirty="0"/>
              <a:t> set, so we couldn’t compare temp</a:t>
            </a:r>
          </a:p>
          <a:p>
            <a:r>
              <a:rPr lang="en-US" baseline="0" dirty="0"/>
              <a:t>– same parameter, same time period, </a:t>
            </a:r>
            <a:r>
              <a:rPr lang="en-US" b="1" baseline="0" dirty="0">
                <a:solidFill>
                  <a:srgbClr val="FF0000"/>
                </a:solidFill>
              </a:rPr>
              <a:t>same water depth (??), # lakes??, </a:t>
            </a:r>
            <a:r>
              <a:rPr lang="en-US" baseline="0" dirty="0"/>
              <a:t>larger geographic region so wider range of types of lakes (elevation, size, land use)</a:t>
            </a:r>
            <a:endParaRPr lang="en-US" dirty="0"/>
          </a:p>
        </p:txBody>
      </p:sp>
      <p:sp>
        <p:nvSpPr>
          <p:cNvPr id="4" name="Slide Number Placeholder 3"/>
          <p:cNvSpPr>
            <a:spLocks noGrp="1"/>
          </p:cNvSpPr>
          <p:nvPr>
            <p:ph type="sldNum" sz="quarter" idx="10"/>
          </p:nvPr>
        </p:nvSpPr>
        <p:spPr/>
        <p:txBody>
          <a:bodyPr/>
          <a:lstStyle/>
          <a:p>
            <a:fld id="{56C3BE0D-CA17-EF48-A900-5D70027A99EB}" type="slidenum">
              <a:rPr lang="en-US" smtClean="0"/>
              <a:t>15</a:t>
            </a:fld>
            <a:endParaRPr lang="en-US"/>
          </a:p>
        </p:txBody>
      </p:sp>
    </p:spTree>
    <p:extLst>
      <p:ext uri="{BB962C8B-B14F-4D97-AF65-F5344CB8AC3E}">
        <p14:creationId xmlns:p14="http://schemas.microsoft.com/office/powerpoint/2010/main" val="15894990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EA28E2-903E-41FE-B1BA-493AF712F6F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DA2287F-426C-4D51-A5ED-BBEAB46B618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C3FD671-04D2-44D1-AE52-6E7D928E2C54}"/>
              </a:ext>
            </a:extLst>
          </p:cNvPr>
          <p:cNvSpPr>
            <a:spLocks noGrp="1"/>
          </p:cNvSpPr>
          <p:nvPr>
            <p:ph type="dt" sz="half" idx="10"/>
          </p:nvPr>
        </p:nvSpPr>
        <p:spPr/>
        <p:txBody>
          <a:bodyPr/>
          <a:lstStyle/>
          <a:p>
            <a:fld id="{475F9B5D-33EC-458A-BA9D-04A859099E5C}" type="datetimeFigureOut">
              <a:rPr lang="en-US" smtClean="0"/>
              <a:t>10/17/2018</a:t>
            </a:fld>
            <a:endParaRPr lang="en-US"/>
          </a:p>
        </p:txBody>
      </p:sp>
      <p:sp>
        <p:nvSpPr>
          <p:cNvPr id="5" name="Footer Placeholder 4">
            <a:extLst>
              <a:ext uri="{FF2B5EF4-FFF2-40B4-BE49-F238E27FC236}">
                <a16:creationId xmlns:a16="http://schemas.microsoft.com/office/drawing/2014/main" id="{76C26022-3CF6-414A-BAF5-78E293542F1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6736DD4-AC33-4801-82C1-F628D32328AA}"/>
              </a:ext>
            </a:extLst>
          </p:cNvPr>
          <p:cNvSpPr>
            <a:spLocks noGrp="1"/>
          </p:cNvSpPr>
          <p:nvPr>
            <p:ph type="sldNum" sz="quarter" idx="12"/>
          </p:nvPr>
        </p:nvSpPr>
        <p:spPr/>
        <p:txBody>
          <a:bodyPr/>
          <a:lstStyle/>
          <a:p>
            <a:fld id="{A1711CAF-CC91-4C93-822A-41ABB338F74E}" type="slidenum">
              <a:rPr lang="en-US" smtClean="0"/>
              <a:t>‹#›</a:t>
            </a:fld>
            <a:endParaRPr lang="en-US"/>
          </a:p>
        </p:txBody>
      </p:sp>
    </p:spTree>
    <p:extLst>
      <p:ext uri="{BB962C8B-B14F-4D97-AF65-F5344CB8AC3E}">
        <p14:creationId xmlns:p14="http://schemas.microsoft.com/office/powerpoint/2010/main" val="24757829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296DFB-D606-4BA8-A966-10297A16131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86567EB-973E-4E21-997A-37AF9D5DC01F}"/>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2A20E9E-E131-44B5-84B4-CF7E49F954AD}"/>
              </a:ext>
            </a:extLst>
          </p:cNvPr>
          <p:cNvSpPr>
            <a:spLocks noGrp="1"/>
          </p:cNvSpPr>
          <p:nvPr>
            <p:ph type="dt" sz="half" idx="10"/>
          </p:nvPr>
        </p:nvSpPr>
        <p:spPr/>
        <p:txBody>
          <a:bodyPr/>
          <a:lstStyle/>
          <a:p>
            <a:fld id="{475F9B5D-33EC-458A-BA9D-04A859099E5C}" type="datetimeFigureOut">
              <a:rPr lang="en-US" smtClean="0"/>
              <a:t>10/17/2018</a:t>
            </a:fld>
            <a:endParaRPr lang="en-US"/>
          </a:p>
        </p:txBody>
      </p:sp>
      <p:sp>
        <p:nvSpPr>
          <p:cNvPr id="5" name="Footer Placeholder 4">
            <a:extLst>
              <a:ext uri="{FF2B5EF4-FFF2-40B4-BE49-F238E27FC236}">
                <a16:creationId xmlns:a16="http://schemas.microsoft.com/office/drawing/2014/main" id="{A85E1065-0BCD-4A47-8D92-13B12034C8E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D0A3382-529A-4849-98D0-A501F6C81DBC}"/>
              </a:ext>
            </a:extLst>
          </p:cNvPr>
          <p:cNvSpPr>
            <a:spLocks noGrp="1"/>
          </p:cNvSpPr>
          <p:nvPr>
            <p:ph type="sldNum" sz="quarter" idx="12"/>
          </p:nvPr>
        </p:nvSpPr>
        <p:spPr/>
        <p:txBody>
          <a:bodyPr/>
          <a:lstStyle/>
          <a:p>
            <a:fld id="{A1711CAF-CC91-4C93-822A-41ABB338F74E}" type="slidenum">
              <a:rPr lang="en-US" smtClean="0"/>
              <a:t>‹#›</a:t>
            </a:fld>
            <a:endParaRPr lang="en-US"/>
          </a:p>
        </p:txBody>
      </p:sp>
    </p:spTree>
    <p:extLst>
      <p:ext uri="{BB962C8B-B14F-4D97-AF65-F5344CB8AC3E}">
        <p14:creationId xmlns:p14="http://schemas.microsoft.com/office/powerpoint/2010/main" val="24667376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C0EA7B1-B48D-4177-9A69-604AA16136B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304981E-7850-4023-9649-53966CBE6CC7}"/>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F07D671-1A96-45C4-8BD5-14D5E4D8894B}"/>
              </a:ext>
            </a:extLst>
          </p:cNvPr>
          <p:cNvSpPr>
            <a:spLocks noGrp="1"/>
          </p:cNvSpPr>
          <p:nvPr>
            <p:ph type="dt" sz="half" idx="10"/>
          </p:nvPr>
        </p:nvSpPr>
        <p:spPr/>
        <p:txBody>
          <a:bodyPr/>
          <a:lstStyle/>
          <a:p>
            <a:fld id="{475F9B5D-33EC-458A-BA9D-04A859099E5C}" type="datetimeFigureOut">
              <a:rPr lang="en-US" smtClean="0"/>
              <a:t>10/17/2018</a:t>
            </a:fld>
            <a:endParaRPr lang="en-US"/>
          </a:p>
        </p:txBody>
      </p:sp>
      <p:sp>
        <p:nvSpPr>
          <p:cNvPr id="5" name="Footer Placeholder 4">
            <a:extLst>
              <a:ext uri="{FF2B5EF4-FFF2-40B4-BE49-F238E27FC236}">
                <a16:creationId xmlns:a16="http://schemas.microsoft.com/office/drawing/2014/main" id="{2F02312D-569F-4FBD-86F6-DAD0F3D925B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3EAB677-A01E-47EB-AEC9-9C3BFDCF8500}"/>
              </a:ext>
            </a:extLst>
          </p:cNvPr>
          <p:cNvSpPr>
            <a:spLocks noGrp="1"/>
          </p:cNvSpPr>
          <p:nvPr>
            <p:ph type="sldNum" sz="quarter" idx="12"/>
          </p:nvPr>
        </p:nvSpPr>
        <p:spPr/>
        <p:txBody>
          <a:bodyPr/>
          <a:lstStyle/>
          <a:p>
            <a:fld id="{A1711CAF-CC91-4C93-822A-41ABB338F74E}" type="slidenum">
              <a:rPr lang="en-US" smtClean="0"/>
              <a:t>‹#›</a:t>
            </a:fld>
            <a:endParaRPr lang="en-US"/>
          </a:p>
        </p:txBody>
      </p:sp>
    </p:spTree>
    <p:extLst>
      <p:ext uri="{BB962C8B-B14F-4D97-AF65-F5344CB8AC3E}">
        <p14:creationId xmlns:p14="http://schemas.microsoft.com/office/powerpoint/2010/main" val="28820456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351E2-7D80-4ADC-A5DA-0671758310B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5BCAB39-49B4-4F7F-9402-493A6B766EAC}"/>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D08C5ED-B62E-4070-A870-42D5A8ABDA93}"/>
              </a:ext>
            </a:extLst>
          </p:cNvPr>
          <p:cNvSpPr>
            <a:spLocks noGrp="1"/>
          </p:cNvSpPr>
          <p:nvPr>
            <p:ph type="dt" sz="half" idx="10"/>
          </p:nvPr>
        </p:nvSpPr>
        <p:spPr/>
        <p:txBody>
          <a:bodyPr/>
          <a:lstStyle/>
          <a:p>
            <a:fld id="{475F9B5D-33EC-458A-BA9D-04A859099E5C}" type="datetimeFigureOut">
              <a:rPr lang="en-US" smtClean="0"/>
              <a:t>10/17/2018</a:t>
            </a:fld>
            <a:endParaRPr lang="en-US"/>
          </a:p>
        </p:txBody>
      </p:sp>
      <p:sp>
        <p:nvSpPr>
          <p:cNvPr id="5" name="Footer Placeholder 4">
            <a:extLst>
              <a:ext uri="{FF2B5EF4-FFF2-40B4-BE49-F238E27FC236}">
                <a16:creationId xmlns:a16="http://schemas.microsoft.com/office/drawing/2014/main" id="{A3235E58-B89A-4A11-A6E4-4462133315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3BD991D-0899-4632-8F35-F7087E6A0BCE}"/>
              </a:ext>
            </a:extLst>
          </p:cNvPr>
          <p:cNvSpPr>
            <a:spLocks noGrp="1"/>
          </p:cNvSpPr>
          <p:nvPr>
            <p:ph type="sldNum" sz="quarter" idx="12"/>
          </p:nvPr>
        </p:nvSpPr>
        <p:spPr/>
        <p:txBody>
          <a:bodyPr/>
          <a:lstStyle/>
          <a:p>
            <a:fld id="{A1711CAF-CC91-4C93-822A-41ABB338F74E}" type="slidenum">
              <a:rPr lang="en-US" smtClean="0"/>
              <a:t>‹#›</a:t>
            </a:fld>
            <a:endParaRPr lang="en-US"/>
          </a:p>
        </p:txBody>
      </p:sp>
    </p:spTree>
    <p:extLst>
      <p:ext uri="{BB962C8B-B14F-4D97-AF65-F5344CB8AC3E}">
        <p14:creationId xmlns:p14="http://schemas.microsoft.com/office/powerpoint/2010/main" val="25832122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91E696-CD9B-4996-A143-5F779C4C68D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AA840B3-AAFA-45FC-95AD-B942C08CF0C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68B5AF60-BC81-43C7-8053-182152BCB2D7}"/>
              </a:ext>
            </a:extLst>
          </p:cNvPr>
          <p:cNvSpPr>
            <a:spLocks noGrp="1"/>
          </p:cNvSpPr>
          <p:nvPr>
            <p:ph type="dt" sz="half" idx="10"/>
          </p:nvPr>
        </p:nvSpPr>
        <p:spPr/>
        <p:txBody>
          <a:bodyPr/>
          <a:lstStyle/>
          <a:p>
            <a:fld id="{475F9B5D-33EC-458A-BA9D-04A859099E5C}" type="datetimeFigureOut">
              <a:rPr lang="en-US" smtClean="0"/>
              <a:t>10/17/2018</a:t>
            </a:fld>
            <a:endParaRPr lang="en-US"/>
          </a:p>
        </p:txBody>
      </p:sp>
      <p:sp>
        <p:nvSpPr>
          <p:cNvPr id="5" name="Footer Placeholder 4">
            <a:extLst>
              <a:ext uri="{FF2B5EF4-FFF2-40B4-BE49-F238E27FC236}">
                <a16:creationId xmlns:a16="http://schemas.microsoft.com/office/drawing/2014/main" id="{9607E3FE-B94C-4077-B0CB-3C022B14B17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5F046C-A125-4FF1-88FA-12E2FCBE24E4}"/>
              </a:ext>
            </a:extLst>
          </p:cNvPr>
          <p:cNvSpPr>
            <a:spLocks noGrp="1"/>
          </p:cNvSpPr>
          <p:nvPr>
            <p:ph type="sldNum" sz="quarter" idx="12"/>
          </p:nvPr>
        </p:nvSpPr>
        <p:spPr/>
        <p:txBody>
          <a:bodyPr/>
          <a:lstStyle/>
          <a:p>
            <a:fld id="{A1711CAF-CC91-4C93-822A-41ABB338F74E}" type="slidenum">
              <a:rPr lang="en-US" smtClean="0"/>
              <a:t>‹#›</a:t>
            </a:fld>
            <a:endParaRPr lang="en-US"/>
          </a:p>
        </p:txBody>
      </p:sp>
    </p:spTree>
    <p:extLst>
      <p:ext uri="{BB962C8B-B14F-4D97-AF65-F5344CB8AC3E}">
        <p14:creationId xmlns:p14="http://schemas.microsoft.com/office/powerpoint/2010/main" val="40832859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E9F98-0086-4974-A981-936708E72CF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26A606B-CCD6-4701-9D2A-8321C0B401CA}"/>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8D14C48-55DB-4035-BDE4-4915C2196A64}"/>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71F8C31-69A7-4296-B1B9-F35E7037394F}"/>
              </a:ext>
            </a:extLst>
          </p:cNvPr>
          <p:cNvSpPr>
            <a:spLocks noGrp="1"/>
          </p:cNvSpPr>
          <p:nvPr>
            <p:ph type="dt" sz="half" idx="10"/>
          </p:nvPr>
        </p:nvSpPr>
        <p:spPr/>
        <p:txBody>
          <a:bodyPr/>
          <a:lstStyle/>
          <a:p>
            <a:fld id="{475F9B5D-33EC-458A-BA9D-04A859099E5C}" type="datetimeFigureOut">
              <a:rPr lang="en-US" smtClean="0"/>
              <a:t>10/17/2018</a:t>
            </a:fld>
            <a:endParaRPr lang="en-US"/>
          </a:p>
        </p:txBody>
      </p:sp>
      <p:sp>
        <p:nvSpPr>
          <p:cNvPr id="6" name="Footer Placeholder 5">
            <a:extLst>
              <a:ext uri="{FF2B5EF4-FFF2-40B4-BE49-F238E27FC236}">
                <a16:creationId xmlns:a16="http://schemas.microsoft.com/office/drawing/2014/main" id="{1289860E-00F7-4250-B3E6-A3FD0DD6153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C81F488-C2B6-4883-8D1E-5CF62508617A}"/>
              </a:ext>
            </a:extLst>
          </p:cNvPr>
          <p:cNvSpPr>
            <a:spLocks noGrp="1"/>
          </p:cNvSpPr>
          <p:nvPr>
            <p:ph type="sldNum" sz="quarter" idx="12"/>
          </p:nvPr>
        </p:nvSpPr>
        <p:spPr/>
        <p:txBody>
          <a:bodyPr/>
          <a:lstStyle/>
          <a:p>
            <a:fld id="{A1711CAF-CC91-4C93-822A-41ABB338F74E}" type="slidenum">
              <a:rPr lang="en-US" smtClean="0"/>
              <a:t>‹#›</a:t>
            </a:fld>
            <a:endParaRPr lang="en-US"/>
          </a:p>
        </p:txBody>
      </p:sp>
    </p:spTree>
    <p:extLst>
      <p:ext uri="{BB962C8B-B14F-4D97-AF65-F5344CB8AC3E}">
        <p14:creationId xmlns:p14="http://schemas.microsoft.com/office/powerpoint/2010/main" val="22455130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F982EB-70E2-4341-92F9-4C60773FA51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09E4480-44F8-450C-89D1-8ABACB58FD0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0C21A934-A0D6-4AFC-8BF3-20DAD8C4E64B}"/>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D02A745-3FC0-478A-9667-2791BC090B0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4C6EB1EB-E036-492B-82ED-947FC24A7E96}"/>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13B1EBA-1E93-477C-B918-0F5892E44F75}"/>
              </a:ext>
            </a:extLst>
          </p:cNvPr>
          <p:cNvSpPr>
            <a:spLocks noGrp="1"/>
          </p:cNvSpPr>
          <p:nvPr>
            <p:ph type="dt" sz="half" idx="10"/>
          </p:nvPr>
        </p:nvSpPr>
        <p:spPr/>
        <p:txBody>
          <a:bodyPr/>
          <a:lstStyle/>
          <a:p>
            <a:fld id="{475F9B5D-33EC-458A-BA9D-04A859099E5C}" type="datetimeFigureOut">
              <a:rPr lang="en-US" smtClean="0"/>
              <a:t>10/17/2018</a:t>
            </a:fld>
            <a:endParaRPr lang="en-US"/>
          </a:p>
        </p:txBody>
      </p:sp>
      <p:sp>
        <p:nvSpPr>
          <p:cNvPr id="8" name="Footer Placeholder 7">
            <a:extLst>
              <a:ext uri="{FF2B5EF4-FFF2-40B4-BE49-F238E27FC236}">
                <a16:creationId xmlns:a16="http://schemas.microsoft.com/office/drawing/2014/main" id="{C8F67E81-E2E7-425A-A2C7-2B626C337C8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5F78A3E-1A53-4317-ADD1-DAF0C451AD75}"/>
              </a:ext>
            </a:extLst>
          </p:cNvPr>
          <p:cNvSpPr>
            <a:spLocks noGrp="1"/>
          </p:cNvSpPr>
          <p:nvPr>
            <p:ph type="sldNum" sz="quarter" idx="12"/>
          </p:nvPr>
        </p:nvSpPr>
        <p:spPr/>
        <p:txBody>
          <a:bodyPr/>
          <a:lstStyle/>
          <a:p>
            <a:fld id="{A1711CAF-CC91-4C93-822A-41ABB338F74E}" type="slidenum">
              <a:rPr lang="en-US" smtClean="0"/>
              <a:t>‹#›</a:t>
            </a:fld>
            <a:endParaRPr lang="en-US"/>
          </a:p>
        </p:txBody>
      </p:sp>
    </p:spTree>
    <p:extLst>
      <p:ext uri="{BB962C8B-B14F-4D97-AF65-F5344CB8AC3E}">
        <p14:creationId xmlns:p14="http://schemas.microsoft.com/office/powerpoint/2010/main" val="17699936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ABB233-A224-458E-856B-1F5455442BC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2EAF604-E833-45E7-BDCD-B0D1CCCB5C13}"/>
              </a:ext>
            </a:extLst>
          </p:cNvPr>
          <p:cNvSpPr>
            <a:spLocks noGrp="1"/>
          </p:cNvSpPr>
          <p:nvPr>
            <p:ph type="dt" sz="half" idx="10"/>
          </p:nvPr>
        </p:nvSpPr>
        <p:spPr/>
        <p:txBody>
          <a:bodyPr/>
          <a:lstStyle/>
          <a:p>
            <a:fld id="{475F9B5D-33EC-458A-BA9D-04A859099E5C}" type="datetimeFigureOut">
              <a:rPr lang="en-US" smtClean="0"/>
              <a:t>10/17/2018</a:t>
            </a:fld>
            <a:endParaRPr lang="en-US"/>
          </a:p>
        </p:txBody>
      </p:sp>
      <p:sp>
        <p:nvSpPr>
          <p:cNvPr id="4" name="Footer Placeholder 3">
            <a:extLst>
              <a:ext uri="{FF2B5EF4-FFF2-40B4-BE49-F238E27FC236}">
                <a16:creationId xmlns:a16="http://schemas.microsoft.com/office/drawing/2014/main" id="{64251B7B-3D27-4B07-A19A-FE86A44DC24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4B41BBF-D6FF-409A-AE21-D06C0C6CA114}"/>
              </a:ext>
            </a:extLst>
          </p:cNvPr>
          <p:cNvSpPr>
            <a:spLocks noGrp="1"/>
          </p:cNvSpPr>
          <p:nvPr>
            <p:ph type="sldNum" sz="quarter" idx="12"/>
          </p:nvPr>
        </p:nvSpPr>
        <p:spPr/>
        <p:txBody>
          <a:bodyPr/>
          <a:lstStyle/>
          <a:p>
            <a:fld id="{A1711CAF-CC91-4C93-822A-41ABB338F74E}" type="slidenum">
              <a:rPr lang="en-US" smtClean="0"/>
              <a:t>‹#›</a:t>
            </a:fld>
            <a:endParaRPr lang="en-US"/>
          </a:p>
        </p:txBody>
      </p:sp>
    </p:spTree>
    <p:extLst>
      <p:ext uri="{BB962C8B-B14F-4D97-AF65-F5344CB8AC3E}">
        <p14:creationId xmlns:p14="http://schemas.microsoft.com/office/powerpoint/2010/main" val="42158511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8B69196-EBB0-4C64-9879-6727B33C50E4}"/>
              </a:ext>
            </a:extLst>
          </p:cNvPr>
          <p:cNvSpPr>
            <a:spLocks noGrp="1"/>
          </p:cNvSpPr>
          <p:nvPr>
            <p:ph type="dt" sz="half" idx="10"/>
          </p:nvPr>
        </p:nvSpPr>
        <p:spPr/>
        <p:txBody>
          <a:bodyPr/>
          <a:lstStyle/>
          <a:p>
            <a:fld id="{475F9B5D-33EC-458A-BA9D-04A859099E5C}" type="datetimeFigureOut">
              <a:rPr lang="en-US" smtClean="0"/>
              <a:t>10/17/2018</a:t>
            </a:fld>
            <a:endParaRPr lang="en-US"/>
          </a:p>
        </p:txBody>
      </p:sp>
      <p:sp>
        <p:nvSpPr>
          <p:cNvPr id="3" name="Footer Placeholder 2">
            <a:extLst>
              <a:ext uri="{FF2B5EF4-FFF2-40B4-BE49-F238E27FC236}">
                <a16:creationId xmlns:a16="http://schemas.microsoft.com/office/drawing/2014/main" id="{6F277CE8-0027-41EA-8130-CF6691A006C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1358010-1E0A-4F00-8244-9AF71EFDF723}"/>
              </a:ext>
            </a:extLst>
          </p:cNvPr>
          <p:cNvSpPr>
            <a:spLocks noGrp="1"/>
          </p:cNvSpPr>
          <p:nvPr>
            <p:ph type="sldNum" sz="quarter" idx="12"/>
          </p:nvPr>
        </p:nvSpPr>
        <p:spPr/>
        <p:txBody>
          <a:bodyPr/>
          <a:lstStyle/>
          <a:p>
            <a:fld id="{A1711CAF-CC91-4C93-822A-41ABB338F74E}" type="slidenum">
              <a:rPr lang="en-US" smtClean="0"/>
              <a:t>‹#›</a:t>
            </a:fld>
            <a:endParaRPr lang="en-US"/>
          </a:p>
        </p:txBody>
      </p:sp>
    </p:spTree>
    <p:extLst>
      <p:ext uri="{BB962C8B-B14F-4D97-AF65-F5344CB8AC3E}">
        <p14:creationId xmlns:p14="http://schemas.microsoft.com/office/powerpoint/2010/main" val="27946937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F38167-0294-4516-853A-6044707FCE7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C7A3AFF-E40F-4AE3-8B5F-AF6D682D86F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1796D58-238E-4337-B834-E6ACAC2C100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B4C96A0B-1695-428C-8D8F-2AC7990D60AF}"/>
              </a:ext>
            </a:extLst>
          </p:cNvPr>
          <p:cNvSpPr>
            <a:spLocks noGrp="1"/>
          </p:cNvSpPr>
          <p:nvPr>
            <p:ph type="dt" sz="half" idx="10"/>
          </p:nvPr>
        </p:nvSpPr>
        <p:spPr/>
        <p:txBody>
          <a:bodyPr/>
          <a:lstStyle/>
          <a:p>
            <a:fld id="{475F9B5D-33EC-458A-BA9D-04A859099E5C}" type="datetimeFigureOut">
              <a:rPr lang="en-US" smtClean="0"/>
              <a:t>10/17/2018</a:t>
            </a:fld>
            <a:endParaRPr lang="en-US"/>
          </a:p>
        </p:txBody>
      </p:sp>
      <p:sp>
        <p:nvSpPr>
          <p:cNvPr id="6" name="Footer Placeholder 5">
            <a:extLst>
              <a:ext uri="{FF2B5EF4-FFF2-40B4-BE49-F238E27FC236}">
                <a16:creationId xmlns:a16="http://schemas.microsoft.com/office/drawing/2014/main" id="{757581D1-1B18-4743-A395-5B8BF442B62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27E4710-8B74-4478-ABE0-4B36487A84C2}"/>
              </a:ext>
            </a:extLst>
          </p:cNvPr>
          <p:cNvSpPr>
            <a:spLocks noGrp="1"/>
          </p:cNvSpPr>
          <p:nvPr>
            <p:ph type="sldNum" sz="quarter" idx="12"/>
          </p:nvPr>
        </p:nvSpPr>
        <p:spPr/>
        <p:txBody>
          <a:bodyPr/>
          <a:lstStyle/>
          <a:p>
            <a:fld id="{A1711CAF-CC91-4C93-822A-41ABB338F74E}" type="slidenum">
              <a:rPr lang="en-US" smtClean="0"/>
              <a:t>‹#›</a:t>
            </a:fld>
            <a:endParaRPr lang="en-US"/>
          </a:p>
        </p:txBody>
      </p:sp>
    </p:spTree>
    <p:extLst>
      <p:ext uri="{BB962C8B-B14F-4D97-AF65-F5344CB8AC3E}">
        <p14:creationId xmlns:p14="http://schemas.microsoft.com/office/powerpoint/2010/main" val="7715882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F3224D-8A3D-424B-A623-DB4C11FA680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D7FBEF2-2924-456A-A39A-3F361E50FCE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5D48A04-A8FD-4426-AE8A-CC496386D6F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8C84E6C6-CA6E-4F45-96DC-D9FB24F296EB}"/>
              </a:ext>
            </a:extLst>
          </p:cNvPr>
          <p:cNvSpPr>
            <a:spLocks noGrp="1"/>
          </p:cNvSpPr>
          <p:nvPr>
            <p:ph type="dt" sz="half" idx="10"/>
          </p:nvPr>
        </p:nvSpPr>
        <p:spPr/>
        <p:txBody>
          <a:bodyPr/>
          <a:lstStyle/>
          <a:p>
            <a:fld id="{475F9B5D-33EC-458A-BA9D-04A859099E5C}" type="datetimeFigureOut">
              <a:rPr lang="en-US" smtClean="0"/>
              <a:t>10/17/2018</a:t>
            </a:fld>
            <a:endParaRPr lang="en-US"/>
          </a:p>
        </p:txBody>
      </p:sp>
      <p:sp>
        <p:nvSpPr>
          <p:cNvPr id="6" name="Footer Placeholder 5">
            <a:extLst>
              <a:ext uri="{FF2B5EF4-FFF2-40B4-BE49-F238E27FC236}">
                <a16:creationId xmlns:a16="http://schemas.microsoft.com/office/drawing/2014/main" id="{445AA932-2934-4B16-9396-983F20770EB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B7EBA0F-61CA-4FCB-8B05-9BE5D9A7929A}"/>
              </a:ext>
            </a:extLst>
          </p:cNvPr>
          <p:cNvSpPr>
            <a:spLocks noGrp="1"/>
          </p:cNvSpPr>
          <p:nvPr>
            <p:ph type="sldNum" sz="quarter" idx="12"/>
          </p:nvPr>
        </p:nvSpPr>
        <p:spPr/>
        <p:txBody>
          <a:bodyPr/>
          <a:lstStyle/>
          <a:p>
            <a:fld id="{A1711CAF-CC91-4C93-822A-41ABB338F74E}" type="slidenum">
              <a:rPr lang="en-US" smtClean="0"/>
              <a:t>‹#›</a:t>
            </a:fld>
            <a:endParaRPr lang="en-US"/>
          </a:p>
        </p:txBody>
      </p:sp>
    </p:spTree>
    <p:extLst>
      <p:ext uri="{BB962C8B-B14F-4D97-AF65-F5344CB8AC3E}">
        <p14:creationId xmlns:p14="http://schemas.microsoft.com/office/powerpoint/2010/main" val="5561952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CC12864-23A9-4305-BE20-49339D71C5B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AA5573D-7184-455B-9AB3-C7B0D6F9FCD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9D98CE1-F86F-4D46-BEEB-E1869F0943F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75F9B5D-33EC-458A-BA9D-04A859099E5C}" type="datetimeFigureOut">
              <a:rPr lang="en-US" smtClean="0"/>
              <a:t>10/17/2018</a:t>
            </a:fld>
            <a:endParaRPr lang="en-US"/>
          </a:p>
        </p:txBody>
      </p:sp>
      <p:sp>
        <p:nvSpPr>
          <p:cNvPr id="5" name="Footer Placeholder 4">
            <a:extLst>
              <a:ext uri="{FF2B5EF4-FFF2-40B4-BE49-F238E27FC236}">
                <a16:creationId xmlns:a16="http://schemas.microsoft.com/office/drawing/2014/main" id="{9F8FE9F4-2111-448A-B6AD-D62971765B9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D320D56-685E-45EC-9A38-F1EE2F70F3F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1711CAF-CC91-4C93-822A-41ABB338F74E}" type="slidenum">
              <a:rPr lang="en-US" smtClean="0"/>
              <a:t>‹#›</a:t>
            </a:fld>
            <a:endParaRPr lang="en-US"/>
          </a:p>
        </p:txBody>
      </p:sp>
    </p:spTree>
    <p:extLst>
      <p:ext uri="{BB962C8B-B14F-4D97-AF65-F5344CB8AC3E}">
        <p14:creationId xmlns:p14="http://schemas.microsoft.com/office/powerpoint/2010/main" val="264730652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3.jpg"/></Relationships>
</file>

<file path=ppt/slides/_rels/slide1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4.jpg"/></Relationships>
</file>

<file path=ppt/slides/_rels/slide1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5.jp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jp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3260ED-A388-465C-9980-758673E7D831}"/>
              </a:ext>
            </a:extLst>
          </p:cNvPr>
          <p:cNvSpPr>
            <a:spLocks noGrp="1"/>
          </p:cNvSpPr>
          <p:nvPr>
            <p:ph type="ctrTitle"/>
          </p:nvPr>
        </p:nvSpPr>
        <p:spPr>
          <a:xfrm>
            <a:off x="1524000" y="832852"/>
            <a:ext cx="9144000" cy="2387600"/>
          </a:xfrm>
        </p:spPr>
        <p:txBody>
          <a:bodyPr>
            <a:normAutofit fontScale="90000"/>
          </a:bodyPr>
          <a:lstStyle/>
          <a:p>
            <a:r>
              <a:rPr lang="en-US" b="1" dirty="0">
                <a:solidFill>
                  <a:srgbClr val="CD0000"/>
                </a:solidFill>
              </a:rPr>
              <a:t>25 YEARS </a:t>
            </a:r>
            <a:r>
              <a:rPr lang="en-US" b="1" dirty="0"/>
              <a:t>OF </a:t>
            </a:r>
            <a:r>
              <a:rPr lang="en-US" b="1" dirty="0">
                <a:solidFill>
                  <a:srgbClr val="000087"/>
                </a:solidFill>
              </a:rPr>
              <a:t>WATER QUALITY CHANGE</a:t>
            </a:r>
            <a:r>
              <a:rPr lang="en-US" b="1" dirty="0"/>
              <a:t> IN RHODE ISLAND LAKES AND PONDS</a:t>
            </a:r>
            <a:r>
              <a:rPr lang="en-US" b="1" dirty="0">
                <a:effectLst/>
              </a:rPr>
              <a:t> </a:t>
            </a:r>
            <a:endParaRPr lang="en-US" dirty="0"/>
          </a:p>
        </p:txBody>
      </p:sp>
      <p:sp>
        <p:nvSpPr>
          <p:cNvPr id="3" name="Subtitle 2">
            <a:extLst>
              <a:ext uri="{FF2B5EF4-FFF2-40B4-BE49-F238E27FC236}">
                <a16:creationId xmlns:a16="http://schemas.microsoft.com/office/drawing/2014/main" id="{679A39CA-7FCF-4EDC-939E-6A26D2CEC401}"/>
              </a:ext>
            </a:extLst>
          </p:cNvPr>
          <p:cNvSpPr>
            <a:spLocks noGrp="1"/>
          </p:cNvSpPr>
          <p:nvPr>
            <p:ph type="subTitle" idx="1"/>
          </p:nvPr>
        </p:nvSpPr>
        <p:spPr>
          <a:xfrm>
            <a:off x="1524000" y="4035174"/>
            <a:ext cx="9144000" cy="1655762"/>
          </a:xfrm>
        </p:spPr>
        <p:txBody>
          <a:bodyPr/>
          <a:lstStyle/>
          <a:p>
            <a:r>
              <a:rPr lang="en-US" dirty="0"/>
              <a:t>B. J. Kreakie</a:t>
            </a:r>
            <a:r>
              <a:rPr lang="en-US" baseline="30000" dirty="0"/>
              <a:t>1</a:t>
            </a:r>
            <a:r>
              <a:rPr lang="en-US" dirty="0"/>
              <a:t>, D.Q. Kellogg</a:t>
            </a:r>
            <a:r>
              <a:rPr lang="en-US" baseline="30000" dirty="0"/>
              <a:t>2</a:t>
            </a:r>
            <a:r>
              <a:rPr lang="en-US" dirty="0"/>
              <a:t>, J. W. Hollister</a:t>
            </a:r>
            <a:r>
              <a:rPr lang="en-US" baseline="30000" dirty="0"/>
              <a:t>1</a:t>
            </a:r>
            <a:r>
              <a:rPr lang="en-US" dirty="0"/>
              <a:t>, S.D. Shivers</a:t>
            </a:r>
            <a:r>
              <a:rPr lang="en-US" baseline="30000" dirty="0"/>
              <a:t>3</a:t>
            </a:r>
            <a:r>
              <a:rPr lang="en-US" dirty="0"/>
              <a:t>, </a:t>
            </a:r>
            <a:br>
              <a:rPr lang="en-US" dirty="0"/>
            </a:br>
            <a:r>
              <a:rPr lang="en-US" dirty="0"/>
              <a:t>E.M. Herron</a:t>
            </a:r>
            <a:r>
              <a:rPr lang="en-US" baseline="30000" dirty="0"/>
              <a:t>4</a:t>
            </a:r>
            <a:r>
              <a:rPr lang="en-US" dirty="0"/>
              <a:t>, L.T. Green</a:t>
            </a:r>
            <a:r>
              <a:rPr lang="en-US" baseline="30000" dirty="0"/>
              <a:t>4</a:t>
            </a:r>
            <a:r>
              <a:rPr lang="en-US" dirty="0"/>
              <a:t>, A.J. Gold</a:t>
            </a:r>
            <a:r>
              <a:rPr lang="en-US" baseline="30000" dirty="0"/>
              <a:t>2</a:t>
            </a:r>
            <a:endParaRPr lang="en-US" dirty="0"/>
          </a:p>
          <a:p>
            <a:endParaRPr lang="en-US" dirty="0"/>
          </a:p>
        </p:txBody>
      </p:sp>
      <p:sp>
        <p:nvSpPr>
          <p:cNvPr id="4" name="TextBox 3">
            <a:extLst>
              <a:ext uri="{FF2B5EF4-FFF2-40B4-BE49-F238E27FC236}">
                <a16:creationId xmlns:a16="http://schemas.microsoft.com/office/drawing/2014/main" id="{A132F8C6-FE34-4A2F-A6E1-E645FACFC735}"/>
              </a:ext>
            </a:extLst>
          </p:cNvPr>
          <p:cNvSpPr txBox="1"/>
          <p:nvPr/>
        </p:nvSpPr>
        <p:spPr>
          <a:xfrm>
            <a:off x="7438017" y="5411450"/>
            <a:ext cx="6234546" cy="1446550"/>
          </a:xfrm>
          <a:prstGeom prst="rect">
            <a:avLst/>
          </a:prstGeom>
          <a:noFill/>
        </p:spPr>
        <p:txBody>
          <a:bodyPr wrap="square" rtlCol="0">
            <a:spAutoFit/>
          </a:bodyPr>
          <a:lstStyle/>
          <a:p>
            <a:r>
              <a:rPr lang="en-US" sz="1400" dirty="0"/>
              <a:t>1 US EPA Office of Research and Development</a:t>
            </a:r>
          </a:p>
          <a:p>
            <a:r>
              <a:rPr lang="en-US" sz="1400" dirty="0"/>
              <a:t>2 University of Rhode Island Dept. of Natural Resources Science</a:t>
            </a:r>
          </a:p>
          <a:p>
            <a:r>
              <a:rPr lang="en-US" sz="1400" dirty="0"/>
              <a:t>3 ORISE Fellow, EPA Office of Research and Development, AED</a:t>
            </a:r>
          </a:p>
          <a:p>
            <a:r>
              <a:rPr lang="en-US" sz="1400" dirty="0"/>
              <a:t>4 University of Rhode Island Watershed Watch</a:t>
            </a:r>
          </a:p>
          <a:p>
            <a:r>
              <a:rPr lang="en-US" sz="1400" dirty="0"/>
              <a:t>of Natural Resources Science</a:t>
            </a:r>
          </a:p>
          <a:p>
            <a:r>
              <a:rPr lang="en-US" dirty="0">
                <a:solidFill>
                  <a:schemeClr val="bg1"/>
                </a:solidFill>
              </a:rPr>
              <a:t>Rhode Island Watershed Watch</a:t>
            </a:r>
          </a:p>
        </p:txBody>
      </p:sp>
    </p:spTree>
    <p:extLst>
      <p:ext uri="{BB962C8B-B14F-4D97-AF65-F5344CB8AC3E}">
        <p14:creationId xmlns:p14="http://schemas.microsoft.com/office/powerpoint/2010/main" val="13099845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Anomaly Analysis</a:t>
            </a:r>
          </a:p>
        </p:txBody>
      </p:sp>
      <p:sp>
        <p:nvSpPr>
          <p:cNvPr id="3" name="Content Placeholder 2"/>
          <p:cNvSpPr>
            <a:spLocks noGrp="1"/>
          </p:cNvSpPr>
          <p:nvPr>
            <p:ph idx="1"/>
          </p:nvPr>
        </p:nvSpPr>
        <p:spPr>
          <a:xfrm>
            <a:off x="838200" y="1825625"/>
            <a:ext cx="10515600" cy="3924011"/>
          </a:xfrm>
        </p:spPr>
        <p:txBody>
          <a:bodyPr/>
          <a:lstStyle/>
          <a:p>
            <a:pPr marL="0" indent="0">
              <a:buNone/>
            </a:pPr>
            <a:r>
              <a:rPr lang="en-US" dirty="0"/>
              <a:t>For each Parameter:</a:t>
            </a:r>
          </a:p>
          <a:p>
            <a:pPr lvl="1">
              <a:buFont typeface="Wingdings" charset="2"/>
              <a:buChar char="Ø"/>
            </a:pPr>
            <a:r>
              <a:rPr lang="en-US" dirty="0"/>
              <a:t> By Site:</a:t>
            </a:r>
          </a:p>
          <a:p>
            <a:pPr marL="0" indent="0">
              <a:buNone/>
            </a:pPr>
            <a:r>
              <a:rPr lang="en-US" dirty="0"/>
              <a:t>		</a:t>
            </a:r>
            <a:r>
              <a:rPr lang="en-US" sz="2400" dirty="0"/>
              <a:t>z-score = (</a:t>
            </a:r>
            <a:r>
              <a:rPr lang="en-US" sz="2400" i="1" dirty="0"/>
              <a:t>measurement</a:t>
            </a:r>
            <a:r>
              <a:rPr lang="en-US" sz="2400" dirty="0"/>
              <a:t> – </a:t>
            </a:r>
            <a:r>
              <a:rPr lang="en-US" sz="2400" i="1" dirty="0"/>
              <a:t>long-term mean</a:t>
            </a:r>
            <a:r>
              <a:rPr lang="en-US" sz="2400" dirty="0"/>
              <a:t>)/</a:t>
            </a:r>
            <a:r>
              <a:rPr lang="en-US" sz="2400" dirty="0" err="1"/>
              <a:t>st.</a:t>
            </a:r>
            <a:r>
              <a:rPr lang="en-US" sz="2400" dirty="0"/>
              <a:t> dev</a:t>
            </a:r>
          </a:p>
          <a:p>
            <a:pPr marL="0" indent="0">
              <a:buNone/>
            </a:pPr>
            <a:endParaRPr lang="en-US" sz="2400" dirty="0"/>
          </a:p>
          <a:p>
            <a:pPr lvl="2">
              <a:buFont typeface="Arial" charset="0"/>
              <a:buChar char="•"/>
            </a:pPr>
            <a:r>
              <a:rPr lang="en-US" sz="2400" dirty="0"/>
              <a:t> By Year (season):</a:t>
            </a:r>
            <a:r>
              <a:rPr lang="en-US" dirty="0"/>
              <a:t> </a:t>
            </a:r>
          </a:p>
          <a:p>
            <a:pPr marL="457200" lvl="1" indent="0">
              <a:buNone/>
            </a:pPr>
            <a:r>
              <a:rPr lang="en-US" dirty="0"/>
              <a:t>		mean of z-scores</a:t>
            </a:r>
          </a:p>
          <a:p>
            <a:pPr marL="457200" lvl="1" indent="0">
              <a:buNone/>
            </a:pPr>
            <a:r>
              <a:rPr lang="en-US" dirty="0"/>
              <a:t>		site anomaly = </a:t>
            </a:r>
            <a:r>
              <a:rPr lang="en-US" i="1" dirty="0"/>
              <a:t>annual mean </a:t>
            </a:r>
            <a:r>
              <a:rPr lang="en-US" dirty="0"/>
              <a:t>– </a:t>
            </a:r>
            <a:r>
              <a:rPr lang="en-US" i="1" dirty="0"/>
              <a:t>long-term mean </a:t>
            </a:r>
            <a:r>
              <a:rPr lang="en-US" dirty="0"/>
              <a:t>of z-scores</a:t>
            </a:r>
          </a:p>
          <a:p>
            <a:pPr marL="457200" lvl="1" indent="0">
              <a:buNone/>
            </a:pPr>
            <a:endParaRPr lang="en-US" dirty="0"/>
          </a:p>
          <a:p>
            <a:pPr lvl="1">
              <a:buFont typeface="Wingdings" charset="2"/>
              <a:buChar char="Ø"/>
            </a:pPr>
            <a:r>
              <a:rPr lang="en-US" dirty="0"/>
              <a:t> Annual Anomaly = mean of all site anomalies</a:t>
            </a:r>
          </a:p>
        </p:txBody>
      </p:sp>
    </p:spTree>
    <p:extLst>
      <p:ext uri="{BB962C8B-B14F-4D97-AF65-F5344CB8AC3E}">
        <p14:creationId xmlns:p14="http://schemas.microsoft.com/office/powerpoint/2010/main" val="12525415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EDDB570-C8B8-4D7E-8A4E-5E44273F17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8400" y="685800"/>
            <a:ext cx="7315200" cy="5486400"/>
          </a:xfrm>
          <a:prstGeom prst="rect">
            <a:avLst/>
          </a:prstGeom>
        </p:spPr>
      </p:pic>
      <p:sp>
        <p:nvSpPr>
          <p:cNvPr id="3" name="TextBox 2"/>
          <p:cNvSpPr txBox="1"/>
          <p:nvPr/>
        </p:nvSpPr>
        <p:spPr>
          <a:xfrm>
            <a:off x="2438400" y="315889"/>
            <a:ext cx="7315200" cy="523220"/>
          </a:xfrm>
          <a:prstGeom prst="rect">
            <a:avLst/>
          </a:prstGeom>
          <a:noFill/>
        </p:spPr>
        <p:txBody>
          <a:bodyPr wrap="square" rtlCol="0">
            <a:spAutoFit/>
          </a:bodyPr>
          <a:lstStyle/>
          <a:p>
            <a:pPr algn="ctr"/>
            <a:r>
              <a:rPr lang="en-US" sz="2800" b="1" dirty="0"/>
              <a:t>Water Temperature Anomalies</a:t>
            </a:r>
          </a:p>
        </p:txBody>
      </p:sp>
    </p:spTree>
    <p:extLst>
      <p:ext uri="{BB962C8B-B14F-4D97-AF65-F5344CB8AC3E}">
        <p14:creationId xmlns:p14="http://schemas.microsoft.com/office/powerpoint/2010/main" val="17633548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2208F23-532C-46CC-A953-1039D90155D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8400" y="685800"/>
            <a:ext cx="7315200" cy="5486400"/>
          </a:xfrm>
          <a:prstGeom prst="rect">
            <a:avLst/>
          </a:prstGeom>
        </p:spPr>
      </p:pic>
      <p:sp>
        <p:nvSpPr>
          <p:cNvPr id="7" name="TextBox 6"/>
          <p:cNvSpPr txBox="1"/>
          <p:nvPr/>
        </p:nvSpPr>
        <p:spPr>
          <a:xfrm>
            <a:off x="2438400" y="335645"/>
            <a:ext cx="7315200" cy="523220"/>
          </a:xfrm>
          <a:prstGeom prst="rect">
            <a:avLst/>
          </a:prstGeom>
          <a:noFill/>
        </p:spPr>
        <p:txBody>
          <a:bodyPr wrap="square" rtlCol="0">
            <a:spAutoFit/>
          </a:bodyPr>
          <a:lstStyle/>
          <a:p>
            <a:pPr algn="ctr"/>
            <a:r>
              <a:rPr lang="en-US" sz="2800" b="1" dirty="0"/>
              <a:t>Total Nitrogen Anomalies</a:t>
            </a:r>
          </a:p>
        </p:txBody>
      </p:sp>
    </p:spTree>
    <p:extLst>
      <p:ext uri="{BB962C8B-B14F-4D97-AF65-F5344CB8AC3E}">
        <p14:creationId xmlns:p14="http://schemas.microsoft.com/office/powerpoint/2010/main" val="13533505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FE7D6C8-3E51-4911-A04C-AEEF7849638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38400" y="685800"/>
            <a:ext cx="7315200" cy="5486400"/>
          </a:xfrm>
          <a:prstGeom prst="rect">
            <a:avLst/>
          </a:prstGeom>
        </p:spPr>
      </p:pic>
      <p:sp>
        <p:nvSpPr>
          <p:cNvPr id="5" name="TextBox 4"/>
          <p:cNvSpPr txBox="1"/>
          <p:nvPr/>
        </p:nvSpPr>
        <p:spPr>
          <a:xfrm>
            <a:off x="2438400" y="382943"/>
            <a:ext cx="7315200" cy="523220"/>
          </a:xfrm>
          <a:prstGeom prst="rect">
            <a:avLst/>
          </a:prstGeom>
          <a:noFill/>
        </p:spPr>
        <p:txBody>
          <a:bodyPr wrap="square" rtlCol="0">
            <a:spAutoFit/>
          </a:bodyPr>
          <a:lstStyle/>
          <a:p>
            <a:pPr algn="ctr"/>
            <a:r>
              <a:rPr lang="en-US" sz="2800" b="1" dirty="0"/>
              <a:t>Total Phosphorus Anomalies</a:t>
            </a:r>
          </a:p>
        </p:txBody>
      </p:sp>
    </p:spTree>
    <p:extLst>
      <p:ext uri="{BB962C8B-B14F-4D97-AF65-F5344CB8AC3E}">
        <p14:creationId xmlns:p14="http://schemas.microsoft.com/office/powerpoint/2010/main" val="2690376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38400" y="685800"/>
            <a:ext cx="7315200" cy="5486400"/>
          </a:xfrm>
          <a:prstGeom prst="rect">
            <a:avLst/>
          </a:prstGeom>
        </p:spPr>
      </p:pic>
      <p:sp>
        <p:nvSpPr>
          <p:cNvPr id="5" name="TextBox 4"/>
          <p:cNvSpPr txBox="1"/>
          <p:nvPr/>
        </p:nvSpPr>
        <p:spPr>
          <a:xfrm>
            <a:off x="2438400" y="351411"/>
            <a:ext cx="7315200" cy="523220"/>
          </a:xfrm>
          <a:prstGeom prst="rect">
            <a:avLst/>
          </a:prstGeom>
          <a:noFill/>
        </p:spPr>
        <p:txBody>
          <a:bodyPr wrap="square" rtlCol="0">
            <a:spAutoFit/>
          </a:bodyPr>
          <a:lstStyle/>
          <a:p>
            <a:pPr algn="ctr"/>
            <a:r>
              <a:rPr lang="en-US" sz="2800" b="1" dirty="0"/>
              <a:t>Chlorophyll-</a:t>
            </a:r>
            <a:r>
              <a:rPr lang="en-US" sz="2800" b="1" i="1" dirty="0"/>
              <a:t>a</a:t>
            </a:r>
            <a:r>
              <a:rPr lang="en-US" sz="2800" b="1" dirty="0"/>
              <a:t> Anomalies</a:t>
            </a:r>
            <a:endParaRPr lang="en-US" sz="2800" b="1" i="1" dirty="0"/>
          </a:p>
        </p:txBody>
      </p:sp>
    </p:spTree>
    <p:extLst>
      <p:ext uri="{BB962C8B-B14F-4D97-AF65-F5344CB8AC3E}">
        <p14:creationId xmlns:p14="http://schemas.microsoft.com/office/powerpoint/2010/main" val="2790726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264979" y="268136"/>
            <a:ext cx="7315200" cy="523220"/>
          </a:xfrm>
          <a:prstGeom prst="rect">
            <a:avLst/>
          </a:prstGeom>
          <a:noFill/>
        </p:spPr>
        <p:txBody>
          <a:bodyPr wrap="square" rtlCol="0">
            <a:spAutoFit/>
          </a:bodyPr>
          <a:lstStyle/>
          <a:p>
            <a:pPr algn="ctr"/>
            <a:r>
              <a:rPr lang="en-US" sz="2800" b="1" dirty="0"/>
              <a:t>Total Nitrogen Anomalies</a:t>
            </a:r>
          </a:p>
        </p:txBody>
      </p:sp>
      <p:sp>
        <p:nvSpPr>
          <p:cNvPr id="6" name="TextBox 5"/>
          <p:cNvSpPr txBox="1"/>
          <p:nvPr/>
        </p:nvSpPr>
        <p:spPr>
          <a:xfrm>
            <a:off x="2500792" y="983628"/>
            <a:ext cx="1561542" cy="400110"/>
          </a:xfrm>
          <a:prstGeom prst="rect">
            <a:avLst/>
          </a:prstGeom>
          <a:noFill/>
        </p:spPr>
        <p:txBody>
          <a:bodyPr wrap="square" rtlCol="0">
            <a:spAutoFit/>
          </a:bodyPr>
          <a:lstStyle/>
          <a:p>
            <a:r>
              <a:rPr lang="en-US" sz="2000" b="1" i="1" dirty="0">
                <a:solidFill>
                  <a:srgbClr val="CD0000"/>
                </a:solidFill>
              </a:rPr>
              <a:t>LAGOS-NE</a:t>
            </a:r>
          </a:p>
        </p:txBody>
      </p:sp>
      <p:sp>
        <p:nvSpPr>
          <p:cNvPr id="7" name="TextBox 6"/>
          <p:cNvSpPr txBox="1"/>
          <p:nvPr/>
        </p:nvSpPr>
        <p:spPr>
          <a:xfrm>
            <a:off x="8176431" y="983628"/>
            <a:ext cx="1795931" cy="400110"/>
          </a:xfrm>
          <a:prstGeom prst="rect">
            <a:avLst/>
          </a:prstGeom>
          <a:noFill/>
        </p:spPr>
        <p:txBody>
          <a:bodyPr wrap="square" rtlCol="0">
            <a:spAutoFit/>
          </a:bodyPr>
          <a:lstStyle/>
          <a:p>
            <a:r>
              <a:rPr lang="en-US" sz="2000" b="1" i="1" dirty="0">
                <a:solidFill>
                  <a:srgbClr val="000087"/>
                </a:solidFill>
              </a:rPr>
              <a:t>Rhode Island</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9059" y="1383738"/>
            <a:ext cx="5303520" cy="3977640"/>
          </a:xfrm>
          <a:prstGeom prst="rect">
            <a:avLst/>
          </a:prstGeom>
        </p:spPr>
      </p:pic>
      <p:pic>
        <p:nvPicPr>
          <p:cNvPr id="9" name="Picture 8">
            <a:extLst>
              <a:ext uri="{FF2B5EF4-FFF2-40B4-BE49-F238E27FC236}">
                <a16:creationId xmlns:a16="http://schemas.microsoft.com/office/drawing/2014/main" id="{9AC66274-3BA2-47F9-B44E-1FDA5CD1C79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22579" y="1383738"/>
            <a:ext cx="5303520" cy="3977640"/>
          </a:xfrm>
          <a:prstGeom prst="rect">
            <a:avLst/>
          </a:prstGeom>
        </p:spPr>
      </p:pic>
    </p:spTree>
    <p:extLst>
      <p:ext uri="{BB962C8B-B14F-4D97-AF65-F5344CB8AC3E}">
        <p14:creationId xmlns:p14="http://schemas.microsoft.com/office/powerpoint/2010/main" val="10657726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438400" y="288347"/>
            <a:ext cx="7315200" cy="523220"/>
          </a:xfrm>
          <a:prstGeom prst="rect">
            <a:avLst/>
          </a:prstGeom>
          <a:noFill/>
        </p:spPr>
        <p:txBody>
          <a:bodyPr wrap="square" rtlCol="0">
            <a:spAutoFit/>
          </a:bodyPr>
          <a:lstStyle/>
          <a:p>
            <a:pPr algn="ctr"/>
            <a:r>
              <a:rPr lang="en-US" sz="2800" b="1" dirty="0"/>
              <a:t>Total Phosphorus Anomalies</a:t>
            </a:r>
          </a:p>
        </p:txBody>
      </p:sp>
      <p:sp>
        <p:nvSpPr>
          <p:cNvPr id="10" name="TextBox 9"/>
          <p:cNvSpPr txBox="1"/>
          <p:nvPr/>
        </p:nvSpPr>
        <p:spPr>
          <a:xfrm>
            <a:off x="2500792" y="983628"/>
            <a:ext cx="1561542" cy="400110"/>
          </a:xfrm>
          <a:prstGeom prst="rect">
            <a:avLst/>
          </a:prstGeom>
          <a:noFill/>
        </p:spPr>
        <p:txBody>
          <a:bodyPr wrap="square" rtlCol="0">
            <a:spAutoFit/>
          </a:bodyPr>
          <a:lstStyle/>
          <a:p>
            <a:r>
              <a:rPr lang="en-US" sz="2000" b="1" i="1" dirty="0">
                <a:solidFill>
                  <a:srgbClr val="000087"/>
                </a:solidFill>
              </a:rPr>
              <a:t>LAGOS-NE</a:t>
            </a:r>
          </a:p>
        </p:txBody>
      </p:sp>
      <p:sp>
        <p:nvSpPr>
          <p:cNvPr id="11" name="TextBox 10"/>
          <p:cNvSpPr txBox="1"/>
          <p:nvPr/>
        </p:nvSpPr>
        <p:spPr>
          <a:xfrm>
            <a:off x="8176431" y="983628"/>
            <a:ext cx="1795931" cy="400110"/>
          </a:xfrm>
          <a:prstGeom prst="rect">
            <a:avLst/>
          </a:prstGeom>
          <a:noFill/>
        </p:spPr>
        <p:txBody>
          <a:bodyPr wrap="square" rtlCol="0">
            <a:spAutoFit/>
          </a:bodyPr>
          <a:lstStyle/>
          <a:p>
            <a:r>
              <a:rPr lang="en-US" sz="2000" b="1" i="1" dirty="0">
                <a:solidFill>
                  <a:srgbClr val="CD0000"/>
                </a:solidFill>
              </a:rPr>
              <a:t>Rhode Island</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2600" y="1428750"/>
            <a:ext cx="5303520" cy="3977640"/>
          </a:xfrm>
          <a:prstGeom prst="rect">
            <a:avLst/>
          </a:prstGeom>
        </p:spPr>
      </p:pic>
      <p:pic>
        <p:nvPicPr>
          <p:cNvPr id="6" name="Picture 5">
            <a:extLst>
              <a:ext uri="{FF2B5EF4-FFF2-40B4-BE49-F238E27FC236}">
                <a16:creationId xmlns:a16="http://schemas.microsoft.com/office/drawing/2014/main" id="{971E58B1-AD11-416E-B8AD-366F3F3DBEC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86926" y="1428750"/>
            <a:ext cx="5303520" cy="3977640"/>
          </a:xfrm>
          <a:prstGeom prst="rect">
            <a:avLst/>
          </a:prstGeom>
        </p:spPr>
      </p:pic>
    </p:spTree>
    <p:extLst>
      <p:ext uri="{BB962C8B-B14F-4D97-AF65-F5344CB8AC3E}">
        <p14:creationId xmlns:p14="http://schemas.microsoft.com/office/powerpoint/2010/main" val="9914515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328041" y="285450"/>
            <a:ext cx="7315200" cy="523220"/>
          </a:xfrm>
          <a:prstGeom prst="rect">
            <a:avLst/>
          </a:prstGeom>
          <a:noFill/>
        </p:spPr>
        <p:txBody>
          <a:bodyPr wrap="square" rtlCol="0">
            <a:spAutoFit/>
          </a:bodyPr>
          <a:lstStyle/>
          <a:p>
            <a:pPr algn="ctr"/>
            <a:r>
              <a:rPr lang="en-US" sz="2800" b="1" dirty="0"/>
              <a:t>Chlorophyll-</a:t>
            </a:r>
            <a:r>
              <a:rPr lang="en-US" sz="2800" b="1" i="1" dirty="0"/>
              <a:t>a</a:t>
            </a:r>
            <a:r>
              <a:rPr lang="en-US" sz="2800" b="1" dirty="0"/>
              <a:t> Anomalies</a:t>
            </a:r>
            <a:endParaRPr lang="en-US" sz="2800" b="1" i="1" dirty="0"/>
          </a:p>
        </p:txBody>
      </p:sp>
      <p:sp>
        <p:nvSpPr>
          <p:cNvPr id="8" name="TextBox 7"/>
          <p:cNvSpPr txBox="1"/>
          <p:nvPr/>
        </p:nvSpPr>
        <p:spPr>
          <a:xfrm>
            <a:off x="2500792" y="983628"/>
            <a:ext cx="1471601" cy="400110"/>
          </a:xfrm>
          <a:prstGeom prst="rect">
            <a:avLst/>
          </a:prstGeom>
          <a:noFill/>
        </p:spPr>
        <p:txBody>
          <a:bodyPr wrap="square" rtlCol="0">
            <a:spAutoFit/>
          </a:bodyPr>
          <a:lstStyle/>
          <a:p>
            <a:r>
              <a:rPr lang="en-US" sz="2000" b="1" i="1" dirty="0">
                <a:solidFill>
                  <a:srgbClr val="000087"/>
                </a:solidFill>
              </a:rPr>
              <a:t>LAGOS-NE</a:t>
            </a:r>
          </a:p>
        </p:txBody>
      </p:sp>
      <p:sp>
        <p:nvSpPr>
          <p:cNvPr id="9" name="TextBox 8"/>
          <p:cNvSpPr txBox="1"/>
          <p:nvPr/>
        </p:nvSpPr>
        <p:spPr>
          <a:xfrm>
            <a:off x="8176431" y="983628"/>
            <a:ext cx="1795931" cy="400110"/>
          </a:xfrm>
          <a:prstGeom prst="rect">
            <a:avLst/>
          </a:prstGeom>
          <a:noFill/>
        </p:spPr>
        <p:txBody>
          <a:bodyPr wrap="square" rtlCol="0">
            <a:spAutoFit/>
          </a:bodyPr>
          <a:lstStyle/>
          <a:p>
            <a:r>
              <a:rPr lang="en-US" sz="2000" b="1" i="1" dirty="0">
                <a:solidFill>
                  <a:srgbClr val="CD0000"/>
                </a:solidFill>
              </a:rPr>
              <a:t>Rhode Island</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4812" y="1428750"/>
            <a:ext cx="5303520" cy="397764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98367" y="1428750"/>
            <a:ext cx="5303520" cy="3977640"/>
          </a:xfrm>
          <a:prstGeom prst="rect">
            <a:avLst/>
          </a:prstGeom>
        </p:spPr>
      </p:pic>
    </p:spTree>
    <p:extLst>
      <p:ext uri="{BB962C8B-B14F-4D97-AF65-F5344CB8AC3E}">
        <p14:creationId xmlns:p14="http://schemas.microsoft.com/office/powerpoint/2010/main" val="1093234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8273" y="216228"/>
            <a:ext cx="11535072" cy="4770538"/>
          </a:xfrm>
          <a:prstGeom prst="rect">
            <a:avLst/>
          </a:prstGeom>
          <a:solidFill>
            <a:schemeClr val="bg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338273" y="216229"/>
            <a:ext cx="11535072" cy="2677656"/>
          </a:xfrm>
          <a:prstGeom prst="rect">
            <a:avLst/>
          </a:prstGeom>
          <a:noFill/>
        </p:spPr>
        <p:txBody>
          <a:bodyPr wrap="square" rtlCol="0">
            <a:spAutoFit/>
          </a:bodyPr>
          <a:lstStyle/>
          <a:p>
            <a:r>
              <a:rPr lang="en-US" sz="2400" b="1" dirty="0"/>
              <a:t>	Trends in Rhode Island’s lakes:	</a:t>
            </a:r>
          </a:p>
          <a:p>
            <a:pPr marL="2171700" lvl="4" indent="-342900">
              <a:buFont typeface="Arial" charset="0"/>
              <a:buChar char="•"/>
            </a:pPr>
            <a:r>
              <a:rPr lang="en-US" sz="2400" b="1" dirty="0"/>
              <a:t>Temperature increasing</a:t>
            </a:r>
          </a:p>
          <a:p>
            <a:pPr marL="2171700" lvl="4" indent="-342900">
              <a:buFont typeface="Arial" charset="0"/>
              <a:buChar char="•"/>
            </a:pPr>
            <a:r>
              <a:rPr lang="en-US" sz="2400" b="1" dirty="0"/>
              <a:t>TN increasing</a:t>
            </a:r>
          </a:p>
          <a:p>
            <a:pPr marL="2171700" lvl="4" indent="-342900">
              <a:buFont typeface="Arial" charset="0"/>
              <a:buChar char="•"/>
            </a:pPr>
            <a:r>
              <a:rPr lang="en-US" sz="2400" b="1" dirty="0"/>
              <a:t>TP stable</a:t>
            </a:r>
          </a:p>
          <a:p>
            <a:pPr marL="2171700" lvl="4" indent="-342900">
              <a:buFont typeface="Arial" charset="0"/>
              <a:buChar char="•"/>
            </a:pPr>
            <a:r>
              <a:rPr lang="en-US" sz="2400" b="1" dirty="0" err="1"/>
              <a:t>Chl</a:t>
            </a:r>
            <a:r>
              <a:rPr lang="en-US" sz="2400" b="1" dirty="0"/>
              <a:t>-</a:t>
            </a:r>
            <a:r>
              <a:rPr lang="en-US" sz="2400" b="1" i="1" dirty="0"/>
              <a:t>a</a:t>
            </a:r>
            <a:r>
              <a:rPr lang="en-US" sz="2400" b="1" dirty="0"/>
              <a:t> increasing</a:t>
            </a:r>
          </a:p>
          <a:p>
            <a:endParaRPr lang="en-US" sz="2400" b="1" dirty="0"/>
          </a:p>
          <a:p>
            <a:r>
              <a:rPr lang="en-US" sz="2400" b="1" dirty="0"/>
              <a:t>	</a:t>
            </a:r>
            <a:endParaRPr lang="en-US" sz="2800" b="1" dirty="0"/>
          </a:p>
        </p:txBody>
      </p:sp>
    </p:spTree>
    <p:extLst>
      <p:ext uri="{BB962C8B-B14F-4D97-AF65-F5344CB8AC3E}">
        <p14:creationId xmlns:p14="http://schemas.microsoft.com/office/powerpoint/2010/main" val="12002210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8273" y="216228"/>
            <a:ext cx="11535072" cy="4770538"/>
          </a:xfrm>
          <a:prstGeom prst="rect">
            <a:avLst/>
          </a:prstGeom>
          <a:solidFill>
            <a:schemeClr val="bg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338273" y="216229"/>
            <a:ext cx="11535072" cy="3785652"/>
          </a:xfrm>
          <a:prstGeom prst="rect">
            <a:avLst/>
          </a:prstGeom>
          <a:noFill/>
        </p:spPr>
        <p:txBody>
          <a:bodyPr wrap="square" rtlCol="0">
            <a:spAutoFit/>
          </a:bodyPr>
          <a:lstStyle/>
          <a:p>
            <a:r>
              <a:rPr lang="en-US" sz="2400" b="1" dirty="0"/>
              <a:t>	Trends in Rhode Island’s lakes:	</a:t>
            </a:r>
          </a:p>
          <a:p>
            <a:pPr marL="2171700" lvl="4" indent="-342900">
              <a:buFont typeface="Arial" charset="0"/>
              <a:buChar char="•"/>
            </a:pPr>
            <a:r>
              <a:rPr lang="en-US" sz="2400" b="1" dirty="0"/>
              <a:t>Temperature increasing</a:t>
            </a:r>
          </a:p>
          <a:p>
            <a:pPr marL="2171700" lvl="4" indent="-342900">
              <a:buFont typeface="Arial" charset="0"/>
              <a:buChar char="•"/>
            </a:pPr>
            <a:r>
              <a:rPr lang="en-US" sz="2400" b="1" dirty="0"/>
              <a:t>TN increasing</a:t>
            </a:r>
          </a:p>
          <a:p>
            <a:pPr marL="2171700" lvl="4" indent="-342900">
              <a:buFont typeface="Arial" charset="0"/>
              <a:buChar char="•"/>
            </a:pPr>
            <a:r>
              <a:rPr lang="en-US" sz="2400" b="1" dirty="0"/>
              <a:t>TP stable</a:t>
            </a:r>
          </a:p>
          <a:p>
            <a:pPr marL="2171700" lvl="4" indent="-342900">
              <a:buFont typeface="Arial" charset="0"/>
              <a:buChar char="•"/>
            </a:pPr>
            <a:r>
              <a:rPr lang="en-US" sz="2400" b="1" dirty="0" err="1"/>
              <a:t>Chl</a:t>
            </a:r>
            <a:r>
              <a:rPr lang="en-US" sz="2400" b="1" dirty="0"/>
              <a:t>-</a:t>
            </a:r>
            <a:r>
              <a:rPr lang="en-US" sz="2400" b="1" i="1" dirty="0"/>
              <a:t>a</a:t>
            </a:r>
            <a:r>
              <a:rPr lang="en-US" sz="2400" b="1" dirty="0"/>
              <a:t> increasing! </a:t>
            </a:r>
          </a:p>
          <a:p>
            <a:endParaRPr lang="en-US" sz="2400" b="1" dirty="0"/>
          </a:p>
          <a:p>
            <a:r>
              <a:rPr lang="en-US" sz="2400" b="1" dirty="0"/>
              <a:t>	Compared to larger region (LAGOS-NE):</a:t>
            </a:r>
          </a:p>
          <a:p>
            <a:pPr marL="2171700" lvl="4" indent="-342900">
              <a:buFont typeface="Arial" charset="0"/>
              <a:buChar char="•"/>
            </a:pPr>
            <a:r>
              <a:rPr lang="en-US" sz="2400" b="1" dirty="0"/>
              <a:t>Our analysis shows similar results to Oliver et al. (2017)</a:t>
            </a:r>
          </a:p>
          <a:p>
            <a:pPr marL="2171700" lvl="4" indent="-342900">
              <a:buFont typeface="Arial" charset="0"/>
              <a:buChar char="•"/>
            </a:pPr>
            <a:r>
              <a:rPr lang="en-US" sz="2400" b="1" dirty="0"/>
              <a:t>Smaller region (RI) shows different results to larger region (LAGOS-NE)</a:t>
            </a:r>
          </a:p>
          <a:p>
            <a:pPr lvl="1"/>
            <a:endParaRPr lang="en-US" sz="2400" b="1" dirty="0"/>
          </a:p>
        </p:txBody>
      </p:sp>
      <p:sp>
        <p:nvSpPr>
          <p:cNvPr id="2" name="TextBox 1"/>
          <p:cNvSpPr txBox="1"/>
          <p:nvPr/>
        </p:nvSpPr>
        <p:spPr>
          <a:xfrm>
            <a:off x="2964873" y="5334000"/>
            <a:ext cx="8908472" cy="923330"/>
          </a:xfrm>
          <a:prstGeom prst="rect">
            <a:avLst/>
          </a:prstGeom>
          <a:solidFill>
            <a:schemeClr val="bg1">
              <a:alpha val="65000"/>
            </a:schemeClr>
          </a:solidFill>
        </p:spPr>
        <p:txBody>
          <a:bodyPr wrap="square" rtlCol="0">
            <a:spAutoFit/>
          </a:bodyPr>
          <a:lstStyle/>
          <a:p>
            <a:r>
              <a:rPr lang="en-US" dirty="0"/>
              <a:t>Oliver, S.K., S.M. Collins, P.A. </a:t>
            </a:r>
            <a:r>
              <a:rPr lang="en-US" dirty="0" err="1"/>
              <a:t>Soranno</a:t>
            </a:r>
            <a:r>
              <a:rPr lang="en-US" dirty="0"/>
              <a:t>, T. Wagner, E.H. Stanley, J. Jones, C. Stow, N. </a:t>
            </a:r>
            <a:r>
              <a:rPr lang="en-US" dirty="0" err="1"/>
              <a:t>Lottig</a:t>
            </a:r>
            <a:r>
              <a:rPr lang="en-US" dirty="0"/>
              <a:t>. 2017. Unexpected stasis in a changing world: Lake nutrient and chlorophyll trends since 1990. Global Change Biology 23:5455–5467  </a:t>
            </a:r>
            <a:r>
              <a:rPr lang="en-US" dirty="0" err="1"/>
              <a:t>doi</a:t>
            </a:r>
            <a:r>
              <a:rPr lang="en-US" dirty="0"/>
              <a:t>: 10.1111/gcb.13810</a:t>
            </a:r>
          </a:p>
        </p:txBody>
      </p:sp>
    </p:spTree>
    <p:extLst>
      <p:ext uri="{BB962C8B-B14F-4D97-AF65-F5344CB8AC3E}">
        <p14:creationId xmlns:p14="http://schemas.microsoft.com/office/powerpoint/2010/main" val="6688347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481263" y="628243"/>
            <a:ext cx="9144000" cy="1135062"/>
          </a:xfrm>
        </p:spPr>
        <p:txBody>
          <a:bodyPr>
            <a:normAutofit fontScale="90000"/>
          </a:bodyPr>
          <a:lstStyle/>
          <a:p>
            <a:r>
              <a:rPr lang="en-US" b="1" dirty="0"/>
              <a:t>URI Watershed Watch overview</a:t>
            </a:r>
          </a:p>
        </p:txBody>
      </p:sp>
      <p:sp>
        <p:nvSpPr>
          <p:cNvPr id="2" name="Rectangle 1"/>
          <p:cNvSpPr/>
          <p:nvPr/>
        </p:nvSpPr>
        <p:spPr>
          <a:xfrm>
            <a:off x="1617770" y="2220117"/>
            <a:ext cx="9328752" cy="3563007"/>
          </a:xfrm>
          <a:prstGeom prst="rect">
            <a:avLst/>
          </a:prstGeom>
          <a:solidFill>
            <a:schemeClr val="bg1">
              <a:alpha val="6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ubtitle 5"/>
          <p:cNvSpPr>
            <a:spLocks noGrp="1"/>
          </p:cNvSpPr>
          <p:nvPr>
            <p:ph type="subTitle" idx="1"/>
          </p:nvPr>
        </p:nvSpPr>
        <p:spPr>
          <a:xfrm>
            <a:off x="1752187" y="2587348"/>
            <a:ext cx="9059918" cy="3195776"/>
          </a:xfrm>
        </p:spPr>
        <p:txBody>
          <a:bodyPr>
            <a:noAutofit/>
          </a:bodyPr>
          <a:lstStyle/>
          <a:p>
            <a:pPr marL="342900" indent="-342900" algn="l">
              <a:buFont typeface="Arial" charset="0"/>
              <a:buChar char="•"/>
            </a:pPr>
            <a:r>
              <a:rPr lang="en-US" sz="2800" dirty="0"/>
              <a:t>URI Cooperative Extension Water Quality Group</a:t>
            </a:r>
          </a:p>
          <a:p>
            <a:pPr lvl="1" algn="l"/>
            <a:r>
              <a:rPr lang="en-US" sz="2400" b="1" dirty="0">
                <a:solidFill>
                  <a:srgbClr val="CD0000"/>
                </a:solidFill>
              </a:rPr>
              <a:t>web.uri.edu/</a:t>
            </a:r>
            <a:r>
              <a:rPr lang="en-US" sz="2400" b="1" dirty="0" err="1">
                <a:solidFill>
                  <a:srgbClr val="CD0000"/>
                </a:solidFill>
              </a:rPr>
              <a:t>watershedwatch</a:t>
            </a:r>
            <a:r>
              <a:rPr lang="en-US" sz="2400" b="1" dirty="0">
                <a:solidFill>
                  <a:srgbClr val="CD0000"/>
                </a:solidFill>
              </a:rPr>
              <a:t>/</a:t>
            </a:r>
          </a:p>
          <a:p>
            <a:pPr marL="342900" indent="-342900" algn="l">
              <a:buFont typeface="Arial" charset="0"/>
              <a:buChar char="•"/>
            </a:pPr>
            <a:r>
              <a:rPr lang="en-US" sz="2800" dirty="0"/>
              <a:t>Volunteer monitoring (~400 volunteers)</a:t>
            </a:r>
          </a:p>
          <a:p>
            <a:pPr marL="342900" indent="-342900" algn="l">
              <a:buFont typeface="Arial" charset="0"/>
              <a:buChar char="•"/>
            </a:pPr>
            <a:r>
              <a:rPr lang="en-US" sz="2800" dirty="0"/>
              <a:t>Rigorous QA/QC, EPA-certified lab</a:t>
            </a:r>
          </a:p>
          <a:p>
            <a:pPr marL="342900" indent="-342900" algn="l">
              <a:buFont typeface="Arial" charset="0"/>
              <a:buChar char="•"/>
            </a:pPr>
            <a:r>
              <a:rPr lang="en-US" sz="2800" dirty="0"/>
              <a:t>Data are used by RI DEM and EPA to assess water quality</a:t>
            </a:r>
          </a:p>
          <a:p>
            <a:pPr marL="342900" indent="-342900" algn="l">
              <a:buFont typeface="Arial" charset="0"/>
              <a:buChar char="•"/>
            </a:pPr>
            <a:r>
              <a:rPr lang="en-US" sz="2800" dirty="0">
                <a:solidFill>
                  <a:srgbClr val="000087"/>
                </a:solidFill>
              </a:rPr>
              <a:t>Over 30 years</a:t>
            </a:r>
          </a:p>
          <a:p>
            <a:pPr marL="800100" lvl="1" indent="-342900" algn="l">
              <a:buFont typeface="Arial" charset="0"/>
              <a:buChar char="•"/>
            </a:pPr>
            <a:r>
              <a:rPr lang="en-US" sz="2400" dirty="0"/>
              <a:t>Begun in 1988 with 14 lakes</a:t>
            </a:r>
          </a:p>
          <a:p>
            <a:pPr marL="800100" lvl="1" indent="-342900" algn="l">
              <a:buFont typeface="Arial" charset="0"/>
              <a:buChar char="•"/>
            </a:pPr>
            <a:r>
              <a:rPr lang="en-US" sz="2400" dirty="0"/>
              <a:t>Now monitors +250 sites on +120 water bodies</a:t>
            </a:r>
          </a:p>
        </p:txBody>
      </p:sp>
    </p:spTree>
    <p:extLst>
      <p:ext uri="{BB962C8B-B14F-4D97-AF65-F5344CB8AC3E}">
        <p14:creationId xmlns:p14="http://schemas.microsoft.com/office/powerpoint/2010/main" val="9734956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8273" y="216228"/>
            <a:ext cx="11535072" cy="4770538"/>
          </a:xfrm>
          <a:prstGeom prst="rect">
            <a:avLst/>
          </a:prstGeom>
          <a:solidFill>
            <a:schemeClr val="bg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338273" y="216229"/>
            <a:ext cx="11535072" cy="5139869"/>
          </a:xfrm>
          <a:prstGeom prst="rect">
            <a:avLst/>
          </a:prstGeom>
          <a:noFill/>
        </p:spPr>
        <p:txBody>
          <a:bodyPr wrap="square" rtlCol="0">
            <a:spAutoFit/>
          </a:bodyPr>
          <a:lstStyle/>
          <a:p>
            <a:r>
              <a:rPr lang="en-US" sz="2400" b="1" dirty="0"/>
              <a:t>	Trends in Rhode Island’s lakes:	</a:t>
            </a:r>
          </a:p>
          <a:p>
            <a:pPr marL="2171700" lvl="4" indent="-342900">
              <a:buFont typeface="Arial" charset="0"/>
              <a:buChar char="•"/>
            </a:pPr>
            <a:r>
              <a:rPr lang="en-US" sz="2400" b="1" dirty="0"/>
              <a:t>Temperature increasing</a:t>
            </a:r>
          </a:p>
          <a:p>
            <a:pPr marL="2171700" lvl="4" indent="-342900">
              <a:buFont typeface="Arial" charset="0"/>
              <a:buChar char="•"/>
            </a:pPr>
            <a:r>
              <a:rPr lang="en-US" sz="2400" b="1" dirty="0"/>
              <a:t>TN increasing</a:t>
            </a:r>
          </a:p>
          <a:p>
            <a:pPr marL="2171700" lvl="4" indent="-342900">
              <a:buFont typeface="Arial" charset="0"/>
              <a:buChar char="•"/>
            </a:pPr>
            <a:r>
              <a:rPr lang="en-US" sz="2400" b="1" dirty="0"/>
              <a:t>TP stable</a:t>
            </a:r>
          </a:p>
          <a:p>
            <a:pPr marL="2171700" lvl="4" indent="-342900">
              <a:buFont typeface="Arial" charset="0"/>
              <a:buChar char="•"/>
            </a:pPr>
            <a:r>
              <a:rPr lang="en-US" sz="2400" b="1" dirty="0" err="1"/>
              <a:t>Chl</a:t>
            </a:r>
            <a:r>
              <a:rPr lang="en-US" sz="2400" b="1" dirty="0"/>
              <a:t>-</a:t>
            </a:r>
            <a:r>
              <a:rPr lang="en-US" sz="2400" b="1" i="1" dirty="0"/>
              <a:t>a</a:t>
            </a:r>
            <a:r>
              <a:rPr lang="en-US" sz="2400" b="1" dirty="0"/>
              <a:t> increasing! </a:t>
            </a:r>
          </a:p>
          <a:p>
            <a:endParaRPr lang="en-US" sz="2400" b="1" dirty="0"/>
          </a:p>
          <a:p>
            <a:r>
              <a:rPr lang="en-US" sz="2400" b="1" dirty="0"/>
              <a:t>	Compared to larger region (LAGOS-NE):</a:t>
            </a:r>
          </a:p>
          <a:p>
            <a:pPr marL="2171700" lvl="4" indent="-342900">
              <a:buFont typeface="Arial" charset="0"/>
              <a:buChar char="•"/>
            </a:pPr>
            <a:r>
              <a:rPr lang="en-US" sz="2400" b="1" dirty="0"/>
              <a:t>Our analysis shows similar results to Oliver et al. (2017)</a:t>
            </a:r>
          </a:p>
          <a:p>
            <a:pPr marL="2171700" lvl="4" indent="-342900">
              <a:buFont typeface="Arial" charset="0"/>
              <a:buChar char="•"/>
            </a:pPr>
            <a:r>
              <a:rPr lang="en-US" sz="2400" b="1" dirty="0"/>
              <a:t>Smaller region (RI) shows different results to larger region (LAGOS-NE)</a:t>
            </a:r>
          </a:p>
          <a:p>
            <a:pPr lvl="1"/>
            <a:endParaRPr lang="en-US" sz="2400" b="1" dirty="0"/>
          </a:p>
          <a:p>
            <a:pPr lvl="1" algn="ctr"/>
            <a:r>
              <a:rPr lang="is-IS" sz="3200" dirty="0"/>
              <a:t>…</a:t>
            </a:r>
            <a:r>
              <a:rPr lang="is-IS" sz="3200" b="1" dirty="0"/>
              <a:t>SCALE MATTERS</a:t>
            </a:r>
          </a:p>
          <a:p>
            <a:pPr marL="1371600" lvl="2" indent="-457200">
              <a:buFont typeface="Arial" charset="0"/>
              <a:buChar char="•"/>
            </a:pPr>
            <a:r>
              <a:rPr lang="is-IS" sz="2800" b="1" dirty="0"/>
              <a:t>High variability within large regions - difficult to detect trends</a:t>
            </a:r>
          </a:p>
          <a:p>
            <a:pPr marL="1371600" lvl="2" indent="-457200">
              <a:buFont typeface="Arial" charset="0"/>
              <a:buChar char="•"/>
            </a:pPr>
            <a:r>
              <a:rPr lang="en-US" sz="2800" b="1" dirty="0"/>
              <a:t>L</a:t>
            </a:r>
            <a:r>
              <a:rPr lang="is-IS" sz="2800" b="1" dirty="0"/>
              <a:t>ocal management critical</a:t>
            </a:r>
            <a:endParaRPr lang="en-US" sz="2800" b="1" dirty="0"/>
          </a:p>
        </p:txBody>
      </p:sp>
      <p:sp>
        <p:nvSpPr>
          <p:cNvPr id="2" name="TextBox 1"/>
          <p:cNvSpPr txBox="1"/>
          <p:nvPr/>
        </p:nvSpPr>
        <p:spPr>
          <a:xfrm>
            <a:off x="2964873" y="5334000"/>
            <a:ext cx="8908472" cy="923330"/>
          </a:xfrm>
          <a:prstGeom prst="rect">
            <a:avLst/>
          </a:prstGeom>
          <a:solidFill>
            <a:schemeClr val="bg1">
              <a:alpha val="65000"/>
            </a:schemeClr>
          </a:solidFill>
        </p:spPr>
        <p:txBody>
          <a:bodyPr wrap="square" rtlCol="0">
            <a:spAutoFit/>
          </a:bodyPr>
          <a:lstStyle/>
          <a:p>
            <a:r>
              <a:rPr lang="en-US" dirty="0"/>
              <a:t>Oliver, S.K., S.M. Collins, P.A. </a:t>
            </a:r>
            <a:r>
              <a:rPr lang="en-US" dirty="0" err="1"/>
              <a:t>Soranno</a:t>
            </a:r>
            <a:r>
              <a:rPr lang="en-US" dirty="0"/>
              <a:t>, T. Wagner, E.H. Stanley, J. Jones, C. Stow, N. </a:t>
            </a:r>
            <a:r>
              <a:rPr lang="en-US" dirty="0" err="1"/>
              <a:t>Lottig</a:t>
            </a:r>
            <a:r>
              <a:rPr lang="en-US" dirty="0"/>
              <a:t>. 2017. Unexpected stasis in a changing world: Lake nutrient and chlorophyll trends since 1990. Global Change Biology 23:5455–5467  </a:t>
            </a:r>
            <a:r>
              <a:rPr lang="en-US" dirty="0" err="1"/>
              <a:t>doi</a:t>
            </a:r>
            <a:r>
              <a:rPr lang="en-US" dirty="0"/>
              <a:t>: 10.1111/gcb.13810</a:t>
            </a:r>
          </a:p>
        </p:txBody>
      </p:sp>
    </p:spTree>
    <p:extLst>
      <p:ext uri="{BB962C8B-B14F-4D97-AF65-F5344CB8AC3E}">
        <p14:creationId xmlns:p14="http://schemas.microsoft.com/office/powerpoint/2010/main" val="12732813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3176997"/>
            <a:ext cx="6033743" cy="3833403"/>
          </a:xfrm>
          <a:prstGeom prst="rect">
            <a:avLst/>
          </a:prstGeom>
        </p:spPr>
      </p:pic>
      <p:sp>
        <p:nvSpPr>
          <p:cNvPr id="6" name="TextBox 5"/>
          <p:cNvSpPr txBox="1"/>
          <p:nvPr/>
        </p:nvSpPr>
        <p:spPr>
          <a:xfrm>
            <a:off x="2151530" y="143957"/>
            <a:ext cx="10040470" cy="1815882"/>
          </a:xfrm>
          <a:prstGeom prst="rect">
            <a:avLst/>
          </a:prstGeom>
          <a:noFill/>
        </p:spPr>
        <p:txBody>
          <a:bodyPr wrap="square" rtlCol="0">
            <a:spAutoFit/>
          </a:bodyPr>
          <a:lstStyle/>
          <a:p>
            <a:pPr algn="ctr"/>
            <a:r>
              <a:rPr lang="en-US" sz="2800" dirty="0">
                <a:solidFill>
                  <a:schemeClr val="bg1"/>
                </a:solidFill>
              </a:rPr>
              <a:t>Thank you to the hundreds of volunteers </a:t>
            </a:r>
          </a:p>
          <a:p>
            <a:pPr algn="ctr"/>
            <a:r>
              <a:rPr lang="en-US" sz="2800" dirty="0"/>
              <a:t>Thank you!</a:t>
            </a:r>
          </a:p>
          <a:p>
            <a:pPr algn="ctr"/>
            <a:endParaRPr lang="en-US" sz="2800" dirty="0">
              <a:solidFill>
                <a:schemeClr val="bg1"/>
              </a:solidFill>
            </a:endParaRPr>
          </a:p>
          <a:p>
            <a:pPr algn="ctr"/>
            <a:r>
              <a:rPr lang="en-US" sz="2800" dirty="0"/>
              <a:t>Questions?</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9757" y="299803"/>
            <a:ext cx="2284919" cy="3412146"/>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9757" y="4014938"/>
            <a:ext cx="3923025" cy="2627026"/>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60200" y="2262828"/>
            <a:ext cx="2430276" cy="2630774"/>
          </a:xfrm>
          <a:prstGeom prst="rect">
            <a:avLst/>
          </a:prstGeom>
        </p:spPr>
      </p:pic>
      <p:sp>
        <p:nvSpPr>
          <p:cNvPr id="7" name="TextBox 6"/>
          <p:cNvSpPr txBox="1"/>
          <p:nvPr/>
        </p:nvSpPr>
        <p:spPr>
          <a:xfrm>
            <a:off x="5758035" y="1989508"/>
            <a:ext cx="5597238" cy="830997"/>
          </a:xfrm>
          <a:prstGeom prst="rect">
            <a:avLst/>
          </a:prstGeom>
          <a:noFill/>
        </p:spPr>
        <p:txBody>
          <a:bodyPr wrap="square" rtlCol="0">
            <a:spAutoFit/>
          </a:bodyPr>
          <a:lstStyle/>
          <a:p>
            <a:pPr algn="ctr"/>
            <a:r>
              <a:rPr lang="en-US" sz="2400" dirty="0">
                <a:solidFill>
                  <a:srgbClr val="000087"/>
                </a:solidFill>
              </a:rPr>
              <a:t>More at:</a:t>
            </a:r>
          </a:p>
          <a:p>
            <a:pPr algn="ctr"/>
            <a:r>
              <a:rPr lang="en-US" sz="2400" dirty="0">
                <a:solidFill>
                  <a:srgbClr val="CD0000"/>
                </a:solidFill>
              </a:rPr>
              <a:t>https://</a:t>
            </a:r>
            <a:r>
              <a:rPr lang="en-US" sz="2400" dirty="0" err="1">
                <a:solidFill>
                  <a:srgbClr val="CD0000"/>
                </a:solidFill>
              </a:rPr>
              <a:t>github.com</a:t>
            </a:r>
            <a:r>
              <a:rPr lang="en-US" sz="2400" dirty="0">
                <a:solidFill>
                  <a:srgbClr val="CD0000"/>
                </a:solidFill>
              </a:rPr>
              <a:t>/USEPA/</a:t>
            </a:r>
            <a:r>
              <a:rPr lang="en-US" sz="2400" dirty="0" err="1">
                <a:solidFill>
                  <a:srgbClr val="CD0000"/>
                </a:solidFill>
              </a:rPr>
              <a:t>ri_wq_trends</a:t>
            </a:r>
            <a:endParaRPr lang="en-US" sz="2400" dirty="0">
              <a:solidFill>
                <a:srgbClr val="CD0000"/>
              </a:solidFill>
            </a:endParaRPr>
          </a:p>
        </p:txBody>
      </p:sp>
    </p:spTree>
    <p:extLst>
      <p:ext uri="{BB962C8B-B14F-4D97-AF65-F5344CB8AC3E}">
        <p14:creationId xmlns:p14="http://schemas.microsoft.com/office/powerpoint/2010/main" val="1131124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3665621" y="409383"/>
            <a:ext cx="4860758" cy="1103587"/>
          </a:xfrm>
        </p:spPr>
        <p:txBody>
          <a:bodyPr anchor="ctr">
            <a:normAutofit/>
          </a:bodyPr>
          <a:lstStyle/>
          <a:p>
            <a:r>
              <a:rPr lang="en-US" b="1" dirty="0"/>
              <a:t>URI WW Lakes </a:t>
            </a:r>
          </a:p>
        </p:txBody>
      </p:sp>
      <p:sp>
        <p:nvSpPr>
          <p:cNvPr id="9" name="TextBox 8"/>
          <p:cNvSpPr txBox="1"/>
          <p:nvPr/>
        </p:nvSpPr>
        <p:spPr>
          <a:xfrm>
            <a:off x="3052874" y="1859340"/>
            <a:ext cx="7321494" cy="1569660"/>
          </a:xfrm>
          <a:prstGeom prst="rect">
            <a:avLst/>
          </a:prstGeom>
          <a:noFill/>
        </p:spPr>
        <p:txBody>
          <a:bodyPr wrap="square" rtlCol="0">
            <a:spAutoFit/>
          </a:bodyPr>
          <a:lstStyle/>
          <a:p>
            <a:pPr marL="342900" indent="-342900">
              <a:buFont typeface="Arial" charset="0"/>
              <a:buChar char="•"/>
            </a:pPr>
            <a:endParaRPr lang="en-US" sz="2400" b="1" dirty="0"/>
          </a:p>
          <a:p>
            <a:pPr marL="342900" indent="-342900">
              <a:buFont typeface="Arial" charset="0"/>
              <a:buChar char="•"/>
            </a:pPr>
            <a:r>
              <a:rPr lang="en-US" sz="2400" b="1" dirty="0">
                <a:solidFill>
                  <a:srgbClr val="CD0000"/>
                </a:solidFill>
              </a:rPr>
              <a:t>Weekly</a:t>
            </a:r>
            <a:r>
              <a:rPr lang="en-US" sz="2400" b="1" dirty="0"/>
              <a:t>: Water clarity (</a:t>
            </a:r>
            <a:r>
              <a:rPr lang="en-US" sz="2400" b="1" dirty="0" err="1"/>
              <a:t>Secchi</a:t>
            </a:r>
            <a:r>
              <a:rPr lang="en-US" sz="2400" b="1" dirty="0"/>
              <a:t> depth), Temperature</a:t>
            </a:r>
          </a:p>
          <a:p>
            <a:pPr marL="342900" indent="-342900">
              <a:buFont typeface="Arial" charset="0"/>
              <a:buChar char="•"/>
            </a:pPr>
            <a:r>
              <a:rPr lang="en-US" sz="2400" b="1" dirty="0">
                <a:solidFill>
                  <a:srgbClr val="000087"/>
                </a:solidFill>
              </a:rPr>
              <a:t>2X per Month</a:t>
            </a:r>
            <a:r>
              <a:rPr lang="en-US" sz="2400" b="1" dirty="0"/>
              <a:t>: </a:t>
            </a:r>
            <a:r>
              <a:rPr lang="en-US" sz="2400" b="1" dirty="0" err="1"/>
              <a:t>Chl</a:t>
            </a:r>
            <a:r>
              <a:rPr lang="en-US" sz="2400" b="1" dirty="0"/>
              <a:t>-</a:t>
            </a:r>
            <a:r>
              <a:rPr lang="en-US" sz="2400" b="1" i="1" dirty="0"/>
              <a:t>a</a:t>
            </a:r>
            <a:r>
              <a:rPr lang="en-US" sz="2400" b="1" dirty="0"/>
              <a:t>, DO</a:t>
            </a:r>
          </a:p>
          <a:p>
            <a:pPr marL="342900" indent="-342900">
              <a:buFont typeface="Arial" charset="0"/>
              <a:buChar char="•"/>
            </a:pPr>
            <a:r>
              <a:rPr lang="en-US" sz="2400" b="1" dirty="0">
                <a:solidFill>
                  <a:srgbClr val="CD0000"/>
                </a:solidFill>
              </a:rPr>
              <a:t>3X per Season</a:t>
            </a:r>
            <a:r>
              <a:rPr lang="en-US" sz="2400" b="1" dirty="0"/>
              <a:t>: Nutrients, Alkalinity, pH, Bacteria</a:t>
            </a:r>
          </a:p>
        </p:txBody>
      </p:sp>
    </p:spTree>
    <p:extLst>
      <p:ext uri="{BB962C8B-B14F-4D97-AF65-F5344CB8AC3E}">
        <p14:creationId xmlns:p14="http://schemas.microsoft.com/office/powerpoint/2010/main" val="798135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721199" y="592686"/>
            <a:ext cx="6262254" cy="3662541"/>
          </a:xfrm>
          <a:prstGeom prst="rect">
            <a:avLst/>
          </a:prstGeom>
          <a:noFill/>
        </p:spPr>
        <p:txBody>
          <a:bodyPr wrap="square" rtlCol="0">
            <a:spAutoFit/>
          </a:bodyPr>
          <a:lstStyle/>
          <a:p>
            <a:pPr marL="342900" indent="-342900">
              <a:buFont typeface="LucidaGrande" charset="0"/>
              <a:buChar char="⁃"/>
            </a:pPr>
            <a:r>
              <a:rPr lang="en-US" sz="2800" dirty="0"/>
              <a:t>Lakes, ponds, reservoirs</a:t>
            </a:r>
          </a:p>
          <a:p>
            <a:pPr marL="342900" indent="-342900">
              <a:buFont typeface="LucidaGrande" charset="0"/>
              <a:buChar char="⁃"/>
            </a:pPr>
            <a:r>
              <a:rPr lang="en-US" sz="2800" dirty="0"/>
              <a:t>1990 to 2016</a:t>
            </a:r>
          </a:p>
          <a:p>
            <a:pPr marL="342900" indent="-342900">
              <a:buFont typeface="LucidaGrande" charset="0"/>
              <a:buChar char="⁃"/>
            </a:pPr>
            <a:r>
              <a:rPr lang="en-US" sz="2800" dirty="0"/>
              <a:t>May to October</a:t>
            </a:r>
          </a:p>
          <a:p>
            <a:pPr marL="342900" indent="-342900">
              <a:buFont typeface="LucidaGrande" charset="0"/>
              <a:buChar char="⁃"/>
            </a:pPr>
            <a:r>
              <a:rPr lang="en-US" sz="2800" dirty="0"/>
              <a:t>Temperature, </a:t>
            </a:r>
            <a:r>
              <a:rPr lang="en-US" sz="2800" dirty="0" err="1"/>
              <a:t>Chl</a:t>
            </a:r>
            <a:r>
              <a:rPr lang="en-US" sz="2800" dirty="0"/>
              <a:t>-</a:t>
            </a:r>
            <a:r>
              <a:rPr lang="en-US" sz="2800" i="1" dirty="0"/>
              <a:t>a</a:t>
            </a:r>
            <a:r>
              <a:rPr lang="en-US" sz="2800" dirty="0"/>
              <a:t>, TN, TP </a:t>
            </a:r>
          </a:p>
          <a:p>
            <a:pPr marL="342900" indent="-342900">
              <a:buFont typeface="LucidaGrande" charset="0"/>
              <a:buChar char="⁃"/>
            </a:pPr>
            <a:r>
              <a:rPr lang="en-US" sz="2800" dirty="0"/>
              <a:t>~ 1 m depth </a:t>
            </a:r>
          </a:p>
          <a:p>
            <a:pPr marL="342900" indent="-342900">
              <a:buFont typeface="LucidaGrande" charset="0"/>
              <a:buChar char="⁃"/>
            </a:pPr>
            <a:r>
              <a:rPr lang="en-US" sz="2800" dirty="0"/>
              <a:t>Minimum of 10 years of data</a:t>
            </a:r>
          </a:p>
          <a:p>
            <a:endParaRPr lang="en-US" sz="3200" dirty="0"/>
          </a:p>
          <a:p>
            <a:r>
              <a:rPr lang="en-US" sz="3200" dirty="0"/>
              <a:t>	</a:t>
            </a:r>
          </a:p>
        </p:txBody>
      </p:sp>
      <p:sp>
        <p:nvSpPr>
          <p:cNvPr id="5" name="TextBox 4"/>
          <p:cNvSpPr txBox="1"/>
          <p:nvPr/>
        </p:nvSpPr>
        <p:spPr>
          <a:xfrm>
            <a:off x="6085490" y="331076"/>
            <a:ext cx="1781503" cy="523220"/>
          </a:xfrm>
          <a:prstGeom prst="rect">
            <a:avLst/>
          </a:prstGeom>
          <a:noFill/>
        </p:spPr>
        <p:txBody>
          <a:bodyPr wrap="square" rtlCol="0">
            <a:spAutoFit/>
          </a:bodyPr>
          <a:lstStyle/>
          <a:p>
            <a:r>
              <a:rPr lang="en-US" sz="2800" b="1" dirty="0">
                <a:solidFill>
                  <a:schemeClr val="bg1"/>
                </a:solidFill>
              </a:rPr>
              <a:t>METHODS</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5300252" cy="6858000"/>
          </a:xfrm>
          <a:prstGeom prst="rect">
            <a:avLst/>
          </a:prstGeom>
        </p:spPr>
      </p:pic>
    </p:spTree>
    <p:extLst>
      <p:ext uri="{BB962C8B-B14F-4D97-AF65-F5344CB8AC3E}">
        <p14:creationId xmlns:p14="http://schemas.microsoft.com/office/powerpoint/2010/main" val="4914961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721199" y="592686"/>
            <a:ext cx="6262254" cy="3662541"/>
          </a:xfrm>
          <a:prstGeom prst="rect">
            <a:avLst/>
          </a:prstGeom>
          <a:noFill/>
        </p:spPr>
        <p:txBody>
          <a:bodyPr wrap="square" rtlCol="0">
            <a:spAutoFit/>
          </a:bodyPr>
          <a:lstStyle/>
          <a:p>
            <a:pPr marL="342900" indent="-342900">
              <a:buFont typeface="LucidaGrande" charset="0"/>
              <a:buChar char="⁃"/>
            </a:pPr>
            <a:r>
              <a:rPr lang="en-US" sz="2800" dirty="0"/>
              <a:t>Lakes, ponds, reservoirs</a:t>
            </a:r>
          </a:p>
          <a:p>
            <a:pPr marL="342900" indent="-342900">
              <a:buFont typeface="LucidaGrande" charset="0"/>
              <a:buChar char="⁃"/>
            </a:pPr>
            <a:r>
              <a:rPr lang="en-US" sz="2800" dirty="0"/>
              <a:t>1990 to 2016</a:t>
            </a:r>
          </a:p>
          <a:p>
            <a:pPr marL="342900" indent="-342900">
              <a:buFont typeface="LucidaGrande" charset="0"/>
              <a:buChar char="⁃"/>
            </a:pPr>
            <a:r>
              <a:rPr lang="en-US" sz="2800" dirty="0"/>
              <a:t>May to October</a:t>
            </a:r>
          </a:p>
          <a:p>
            <a:pPr marL="342900" indent="-342900">
              <a:buFont typeface="LucidaGrande" charset="0"/>
              <a:buChar char="⁃"/>
            </a:pPr>
            <a:r>
              <a:rPr lang="en-US" sz="2800" dirty="0"/>
              <a:t>Temperature, </a:t>
            </a:r>
            <a:r>
              <a:rPr lang="en-US" sz="2800" dirty="0" err="1"/>
              <a:t>Chl</a:t>
            </a:r>
            <a:r>
              <a:rPr lang="en-US" sz="2800" dirty="0"/>
              <a:t>-</a:t>
            </a:r>
            <a:r>
              <a:rPr lang="en-US" sz="2800" i="1" dirty="0"/>
              <a:t>a</a:t>
            </a:r>
            <a:r>
              <a:rPr lang="en-US" sz="2800" dirty="0"/>
              <a:t>, TN, TP </a:t>
            </a:r>
          </a:p>
          <a:p>
            <a:pPr marL="342900" indent="-342900">
              <a:buFont typeface="LucidaGrande" charset="0"/>
              <a:buChar char="⁃"/>
            </a:pPr>
            <a:r>
              <a:rPr lang="en-US" sz="2800" dirty="0"/>
              <a:t>~ 1 m depth </a:t>
            </a:r>
          </a:p>
          <a:p>
            <a:pPr marL="342900" indent="-342900">
              <a:buFont typeface="LucidaGrande" charset="0"/>
              <a:buChar char="⁃"/>
            </a:pPr>
            <a:r>
              <a:rPr lang="en-US" sz="2800" dirty="0"/>
              <a:t>Minimum of 10 years of data</a:t>
            </a:r>
          </a:p>
          <a:p>
            <a:endParaRPr lang="en-US" sz="3200" dirty="0"/>
          </a:p>
          <a:p>
            <a:r>
              <a:rPr lang="en-US" sz="3200" dirty="0"/>
              <a:t>	</a:t>
            </a:r>
          </a:p>
        </p:txBody>
      </p:sp>
      <p:sp>
        <p:nvSpPr>
          <p:cNvPr id="5" name="TextBox 4"/>
          <p:cNvSpPr txBox="1"/>
          <p:nvPr/>
        </p:nvSpPr>
        <p:spPr>
          <a:xfrm>
            <a:off x="6085490" y="331076"/>
            <a:ext cx="1781503" cy="523220"/>
          </a:xfrm>
          <a:prstGeom prst="rect">
            <a:avLst/>
          </a:prstGeom>
          <a:noFill/>
        </p:spPr>
        <p:txBody>
          <a:bodyPr wrap="square" rtlCol="0">
            <a:spAutoFit/>
          </a:bodyPr>
          <a:lstStyle/>
          <a:p>
            <a:r>
              <a:rPr lang="en-US" sz="2800" b="1" dirty="0">
                <a:solidFill>
                  <a:schemeClr val="bg1"/>
                </a:solidFill>
              </a:rPr>
              <a:t>METHODS</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5300252" cy="6858000"/>
          </a:xfrm>
          <a:prstGeom prst="rect">
            <a:avLst/>
          </a:prstGeom>
        </p:spPr>
      </p:pic>
      <p:sp>
        <p:nvSpPr>
          <p:cNvPr id="6" name="TextBox 5">
            <a:extLst>
              <a:ext uri="{FF2B5EF4-FFF2-40B4-BE49-F238E27FC236}">
                <a16:creationId xmlns:a16="http://schemas.microsoft.com/office/drawing/2014/main" id="{96D1C9F4-6BF4-41A6-94C0-7B9C1A3E0EC0}"/>
              </a:ext>
            </a:extLst>
          </p:cNvPr>
          <p:cNvSpPr txBox="1"/>
          <p:nvPr/>
        </p:nvSpPr>
        <p:spPr>
          <a:xfrm>
            <a:off x="5492235" y="3368901"/>
            <a:ext cx="6262254" cy="1692771"/>
          </a:xfrm>
          <a:prstGeom prst="rect">
            <a:avLst/>
          </a:prstGeom>
          <a:noFill/>
        </p:spPr>
        <p:txBody>
          <a:bodyPr wrap="square" rtlCol="0">
            <a:spAutoFit/>
          </a:bodyPr>
          <a:lstStyle/>
          <a:p>
            <a:r>
              <a:rPr lang="en-US" sz="2800" dirty="0"/>
              <a:t>	72 sites</a:t>
            </a:r>
          </a:p>
          <a:p>
            <a:r>
              <a:rPr lang="en-US" sz="2800" dirty="0"/>
              <a:t>	85% of sites have at least 10 years </a:t>
            </a:r>
          </a:p>
          <a:p>
            <a:r>
              <a:rPr lang="en-US" sz="2800" dirty="0"/>
              <a:t>	of all 4 parameters</a:t>
            </a:r>
          </a:p>
          <a:p>
            <a:endParaRPr lang="en-US" sz="2000" dirty="0"/>
          </a:p>
        </p:txBody>
      </p:sp>
    </p:spTree>
    <p:extLst>
      <p:ext uri="{BB962C8B-B14F-4D97-AF65-F5344CB8AC3E}">
        <p14:creationId xmlns:p14="http://schemas.microsoft.com/office/powerpoint/2010/main" val="15205080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721199" y="592686"/>
            <a:ext cx="6262254" cy="3662541"/>
          </a:xfrm>
          <a:prstGeom prst="rect">
            <a:avLst/>
          </a:prstGeom>
          <a:noFill/>
        </p:spPr>
        <p:txBody>
          <a:bodyPr wrap="square" rtlCol="0">
            <a:spAutoFit/>
          </a:bodyPr>
          <a:lstStyle/>
          <a:p>
            <a:pPr marL="342900" indent="-342900">
              <a:buFont typeface="LucidaGrande" charset="0"/>
              <a:buChar char="⁃"/>
            </a:pPr>
            <a:r>
              <a:rPr lang="en-US" sz="2800" dirty="0"/>
              <a:t>Lakes, ponds, reservoirs</a:t>
            </a:r>
          </a:p>
          <a:p>
            <a:pPr marL="342900" indent="-342900">
              <a:buFont typeface="LucidaGrande" charset="0"/>
              <a:buChar char="⁃"/>
            </a:pPr>
            <a:r>
              <a:rPr lang="en-US" sz="2800" dirty="0"/>
              <a:t>1990 to 2016</a:t>
            </a:r>
          </a:p>
          <a:p>
            <a:pPr marL="342900" indent="-342900">
              <a:buFont typeface="LucidaGrande" charset="0"/>
              <a:buChar char="⁃"/>
            </a:pPr>
            <a:r>
              <a:rPr lang="en-US" sz="2800" dirty="0"/>
              <a:t>May to October</a:t>
            </a:r>
          </a:p>
          <a:p>
            <a:pPr marL="342900" indent="-342900">
              <a:buFont typeface="LucidaGrande" charset="0"/>
              <a:buChar char="⁃"/>
            </a:pPr>
            <a:r>
              <a:rPr lang="en-US" sz="2800" dirty="0"/>
              <a:t>Temperature, </a:t>
            </a:r>
            <a:r>
              <a:rPr lang="en-US" sz="2800" dirty="0" err="1"/>
              <a:t>Chl</a:t>
            </a:r>
            <a:r>
              <a:rPr lang="en-US" sz="2800" dirty="0"/>
              <a:t>-</a:t>
            </a:r>
            <a:r>
              <a:rPr lang="en-US" sz="2800" i="1" dirty="0"/>
              <a:t>a</a:t>
            </a:r>
            <a:r>
              <a:rPr lang="en-US" sz="2800" dirty="0"/>
              <a:t>, TN, TP </a:t>
            </a:r>
          </a:p>
          <a:p>
            <a:pPr marL="342900" indent="-342900">
              <a:buFont typeface="LucidaGrande" charset="0"/>
              <a:buChar char="⁃"/>
            </a:pPr>
            <a:r>
              <a:rPr lang="en-US" sz="2800" dirty="0"/>
              <a:t>~ 1 m depth </a:t>
            </a:r>
          </a:p>
          <a:p>
            <a:pPr marL="342900" indent="-342900">
              <a:buFont typeface="LucidaGrande" charset="0"/>
              <a:buChar char="⁃"/>
            </a:pPr>
            <a:r>
              <a:rPr lang="en-US" sz="2800" dirty="0"/>
              <a:t>Minimum of 10 years of data</a:t>
            </a:r>
          </a:p>
          <a:p>
            <a:endParaRPr lang="en-US" sz="3200" dirty="0"/>
          </a:p>
          <a:p>
            <a:r>
              <a:rPr lang="en-US" sz="3200" dirty="0"/>
              <a:t>	</a:t>
            </a:r>
          </a:p>
        </p:txBody>
      </p:sp>
      <p:sp>
        <p:nvSpPr>
          <p:cNvPr id="5" name="TextBox 4"/>
          <p:cNvSpPr txBox="1"/>
          <p:nvPr/>
        </p:nvSpPr>
        <p:spPr>
          <a:xfrm>
            <a:off x="6085490" y="331076"/>
            <a:ext cx="1781503" cy="523220"/>
          </a:xfrm>
          <a:prstGeom prst="rect">
            <a:avLst/>
          </a:prstGeom>
          <a:noFill/>
        </p:spPr>
        <p:txBody>
          <a:bodyPr wrap="square" rtlCol="0">
            <a:spAutoFit/>
          </a:bodyPr>
          <a:lstStyle/>
          <a:p>
            <a:r>
              <a:rPr lang="en-US" sz="2800" b="1" dirty="0">
                <a:solidFill>
                  <a:schemeClr val="bg1"/>
                </a:solidFill>
              </a:rPr>
              <a:t>METHODS</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5300252" cy="6858000"/>
          </a:xfrm>
          <a:prstGeom prst="rect">
            <a:avLst/>
          </a:prstGeom>
        </p:spPr>
      </p:pic>
      <p:sp>
        <p:nvSpPr>
          <p:cNvPr id="6" name="TextBox 5">
            <a:extLst>
              <a:ext uri="{FF2B5EF4-FFF2-40B4-BE49-F238E27FC236}">
                <a16:creationId xmlns:a16="http://schemas.microsoft.com/office/drawing/2014/main" id="{96D1C9F4-6BF4-41A6-94C0-7B9C1A3E0EC0}"/>
              </a:ext>
            </a:extLst>
          </p:cNvPr>
          <p:cNvSpPr txBox="1"/>
          <p:nvPr/>
        </p:nvSpPr>
        <p:spPr>
          <a:xfrm>
            <a:off x="5492235" y="3368901"/>
            <a:ext cx="6262254" cy="1692771"/>
          </a:xfrm>
          <a:prstGeom prst="rect">
            <a:avLst/>
          </a:prstGeom>
          <a:noFill/>
        </p:spPr>
        <p:txBody>
          <a:bodyPr wrap="square" rtlCol="0">
            <a:spAutoFit/>
          </a:bodyPr>
          <a:lstStyle/>
          <a:p>
            <a:r>
              <a:rPr lang="en-US" sz="2800" dirty="0"/>
              <a:t>	72 sites</a:t>
            </a:r>
          </a:p>
          <a:p>
            <a:r>
              <a:rPr lang="en-US" sz="2800" dirty="0"/>
              <a:t>	85% of sites have at least 10 years </a:t>
            </a:r>
          </a:p>
          <a:p>
            <a:r>
              <a:rPr lang="en-US" sz="2800" dirty="0"/>
              <a:t>	of all 4 parameters</a:t>
            </a:r>
          </a:p>
          <a:p>
            <a:endParaRPr lang="en-US" sz="2000" dirty="0"/>
          </a:p>
        </p:txBody>
      </p:sp>
      <p:sp>
        <p:nvSpPr>
          <p:cNvPr id="8" name="TextBox 7">
            <a:extLst>
              <a:ext uri="{FF2B5EF4-FFF2-40B4-BE49-F238E27FC236}">
                <a16:creationId xmlns:a16="http://schemas.microsoft.com/office/drawing/2014/main" id="{E3ED3855-EDDE-4A01-AAA1-2D4EA3DCDE52}"/>
              </a:ext>
            </a:extLst>
          </p:cNvPr>
          <p:cNvSpPr txBox="1"/>
          <p:nvPr/>
        </p:nvSpPr>
        <p:spPr>
          <a:xfrm>
            <a:off x="5492235" y="5205722"/>
            <a:ext cx="6262254" cy="1692771"/>
          </a:xfrm>
          <a:prstGeom prst="rect">
            <a:avLst/>
          </a:prstGeom>
          <a:noFill/>
        </p:spPr>
        <p:txBody>
          <a:bodyPr wrap="square" rtlCol="0">
            <a:spAutoFit/>
          </a:bodyPr>
          <a:lstStyle/>
          <a:p>
            <a:r>
              <a:rPr lang="en-US" sz="2800" dirty="0"/>
              <a:t>Anomaly analysis </a:t>
            </a:r>
          </a:p>
          <a:p>
            <a:pPr marL="800100" lvl="1" indent="-342900">
              <a:buFont typeface="LucidaGrande" charset="0"/>
              <a:buChar char="⁃"/>
            </a:pPr>
            <a:r>
              <a:rPr lang="en-US" sz="2800" dirty="0"/>
              <a:t>Compare with larger regional dataset (LAGOS-NE)</a:t>
            </a:r>
          </a:p>
          <a:p>
            <a:endParaRPr lang="en-US" sz="2000" dirty="0"/>
          </a:p>
        </p:txBody>
      </p:sp>
    </p:spTree>
    <p:extLst>
      <p:ext uri="{BB962C8B-B14F-4D97-AF65-F5344CB8AC3E}">
        <p14:creationId xmlns:p14="http://schemas.microsoft.com/office/powerpoint/2010/main" val="11446102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300252" y="3441700"/>
            <a:ext cx="6701248" cy="1631216"/>
          </a:xfrm>
          <a:prstGeom prst="rect">
            <a:avLst/>
          </a:prstGeom>
          <a:noFill/>
        </p:spPr>
        <p:txBody>
          <a:bodyPr wrap="square" rtlCol="0">
            <a:spAutoFit/>
          </a:bodyPr>
          <a:lstStyle/>
          <a:p>
            <a:r>
              <a:rPr lang="en-US" sz="2000" dirty="0"/>
              <a:t>	</a:t>
            </a:r>
          </a:p>
          <a:p>
            <a:r>
              <a:rPr lang="en-US" sz="2000" b="1" i="1" dirty="0"/>
              <a:t>R package</a:t>
            </a:r>
            <a:r>
              <a:rPr lang="en-US" sz="2000" dirty="0"/>
              <a:t>: </a:t>
            </a:r>
            <a:r>
              <a:rPr lang="en-US" sz="2000" dirty="0">
                <a:solidFill>
                  <a:srgbClr val="000087"/>
                </a:solidFill>
              </a:rPr>
              <a:t>https://cran.rproject.org/web/packages/LAGOSNE/index.html </a:t>
            </a:r>
            <a:r>
              <a:rPr lang="en-US" sz="2000" dirty="0"/>
              <a:t> </a:t>
            </a:r>
            <a:r>
              <a:rPr lang="en-US" sz="2000" b="1" i="1" dirty="0"/>
              <a:t>LAGOS website</a:t>
            </a:r>
            <a:r>
              <a:rPr lang="en-US" sz="2000" dirty="0"/>
              <a:t>: </a:t>
            </a:r>
          </a:p>
          <a:p>
            <a:r>
              <a:rPr lang="en-US" sz="2000" dirty="0">
                <a:solidFill>
                  <a:srgbClr val="000087"/>
                </a:solidFill>
              </a:rPr>
              <a:t>https://lagoslakes.org</a:t>
            </a:r>
          </a:p>
        </p:txBody>
      </p:sp>
      <p:sp>
        <p:nvSpPr>
          <p:cNvPr id="5" name="TextBox 4"/>
          <p:cNvSpPr txBox="1"/>
          <p:nvPr/>
        </p:nvSpPr>
        <p:spPr>
          <a:xfrm>
            <a:off x="6085490" y="331076"/>
            <a:ext cx="1781503" cy="523220"/>
          </a:xfrm>
          <a:prstGeom prst="rect">
            <a:avLst/>
          </a:prstGeom>
          <a:noFill/>
        </p:spPr>
        <p:txBody>
          <a:bodyPr wrap="square" rtlCol="0">
            <a:spAutoFit/>
          </a:bodyPr>
          <a:lstStyle/>
          <a:p>
            <a:r>
              <a:rPr lang="en-US" sz="2800" b="1" dirty="0">
                <a:solidFill>
                  <a:schemeClr val="bg1"/>
                </a:solidFill>
              </a:rPr>
              <a:t>METHODS</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5300252" cy="6858000"/>
          </a:xfrm>
          <a:prstGeom prst="rect">
            <a:avLst/>
          </a:prstGeom>
        </p:spPr>
      </p:pic>
    </p:spTree>
    <p:extLst>
      <p:ext uri="{BB962C8B-B14F-4D97-AF65-F5344CB8AC3E}">
        <p14:creationId xmlns:p14="http://schemas.microsoft.com/office/powerpoint/2010/main" val="11230207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Anomaly Analysis</a:t>
            </a:r>
          </a:p>
        </p:txBody>
      </p:sp>
      <p:sp>
        <p:nvSpPr>
          <p:cNvPr id="3" name="Content Placeholder 2"/>
          <p:cNvSpPr>
            <a:spLocks noGrp="1"/>
          </p:cNvSpPr>
          <p:nvPr>
            <p:ph idx="1"/>
          </p:nvPr>
        </p:nvSpPr>
        <p:spPr>
          <a:xfrm>
            <a:off x="838200" y="1825625"/>
            <a:ext cx="10515600" cy="3924011"/>
          </a:xfrm>
        </p:spPr>
        <p:txBody>
          <a:bodyPr/>
          <a:lstStyle/>
          <a:p>
            <a:pPr marL="0" indent="0">
              <a:buNone/>
            </a:pPr>
            <a:r>
              <a:rPr lang="en-US" dirty="0"/>
              <a:t>For each Parameter:</a:t>
            </a:r>
          </a:p>
          <a:p>
            <a:pPr lvl="1">
              <a:buFont typeface="Wingdings" charset="2"/>
              <a:buChar char="Ø"/>
            </a:pPr>
            <a:r>
              <a:rPr lang="en-US" dirty="0"/>
              <a:t> By Site:</a:t>
            </a:r>
          </a:p>
          <a:p>
            <a:pPr marL="0" indent="0">
              <a:buNone/>
            </a:pPr>
            <a:r>
              <a:rPr lang="en-US" dirty="0"/>
              <a:t>		</a:t>
            </a:r>
            <a:r>
              <a:rPr lang="en-US" sz="2400" dirty="0"/>
              <a:t>z-score = (</a:t>
            </a:r>
            <a:r>
              <a:rPr lang="en-US" sz="2400" i="1" dirty="0"/>
              <a:t>measurement</a:t>
            </a:r>
            <a:r>
              <a:rPr lang="en-US" sz="2400" dirty="0"/>
              <a:t> – </a:t>
            </a:r>
            <a:r>
              <a:rPr lang="en-US" sz="2400" i="1" dirty="0"/>
              <a:t>long-term mean</a:t>
            </a:r>
            <a:r>
              <a:rPr lang="en-US" sz="2400" dirty="0"/>
              <a:t>)/</a:t>
            </a:r>
            <a:r>
              <a:rPr lang="en-US" sz="2400" dirty="0" err="1"/>
              <a:t>st.</a:t>
            </a:r>
            <a:r>
              <a:rPr lang="en-US" sz="2400" dirty="0"/>
              <a:t> dev</a:t>
            </a:r>
          </a:p>
          <a:p>
            <a:pPr marL="0" indent="0">
              <a:buNone/>
            </a:pPr>
            <a:endParaRPr lang="en-US" sz="2400" dirty="0"/>
          </a:p>
          <a:p>
            <a:pPr marL="914400" lvl="2" indent="0">
              <a:buNone/>
            </a:pPr>
            <a:endParaRPr lang="en-US" dirty="0"/>
          </a:p>
        </p:txBody>
      </p:sp>
    </p:spTree>
    <p:extLst>
      <p:ext uri="{BB962C8B-B14F-4D97-AF65-F5344CB8AC3E}">
        <p14:creationId xmlns:p14="http://schemas.microsoft.com/office/powerpoint/2010/main" val="6547437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Anomaly Analysis</a:t>
            </a:r>
          </a:p>
        </p:txBody>
      </p:sp>
      <p:sp>
        <p:nvSpPr>
          <p:cNvPr id="3" name="Content Placeholder 2"/>
          <p:cNvSpPr>
            <a:spLocks noGrp="1"/>
          </p:cNvSpPr>
          <p:nvPr>
            <p:ph idx="1"/>
          </p:nvPr>
        </p:nvSpPr>
        <p:spPr>
          <a:xfrm>
            <a:off x="838200" y="1825625"/>
            <a:ext cx="10515600" cy="3924011"/>
          </a:xfrm>
        </p:spPr>
        <p:txBody>
          <a:bodyPr/>
          <a:lstStyle/>
          <a:p>
            <a:pPr marL="0" indent="0">
              <a:buNone/>
            </a:pPr>
            <a:r>
              <a:rPr lang="en-US" dirty="0"/>
              <a:t>For each Parameter:</a:t>
            </a:r>
          </a:p>
          <a:p>
            <a:pPr lvl="1">
              <a:buFont typeface="Wingdings" charset="2"/>
              <a:buChar char="Ø"/>
            </a:pPr>
            <a:r>
              <a:rPr lang="en-US" dirty="0"/>
              <a:t> By Site:</a:t>
            </a:r>
          </a:p>
          <a:p>
            <a:pPr marL="0" indent="0">
              <a:buNone/>
            </a:pPr>
            <a:r>
              <a:rPr lang="en-US" dirty="0"/>
              <a:t>		</a:t>
            </a:r>
            <a:r>
              <a:rPr lang="en-US" sz="2400" dirty="0"/>
              <a:t>z-score = (</a:t>
            </a:r>
            <a:r>
              <a:rPr lang="en-US" sz="2400" i="1" dirty="0"/>
              <a:t>measurement</a:t>
            </a:r>
            <a:r>
              <a:rPr lang="en-US" sz="2400" dirty="0"/>
              <a:t> – </a:t>
            </a:r>
            <a:r>
              <a:rPr lang="en-US" sz="2400" i="1" dirty="0"/>
              <a:t>long-term mean</a:t>
            </a:r>
            <a:r>
              <a:rPr lang="en-US" sz="2400" dirty="0"/>
              <a:t>)/</a:t>
            </a:r>
            <a:r>
              <a:rPr lang="en-US" sz="2400" dirty="0" err="1"/>
              <a:t>st.</a:t>
            </a:r>
            <a:r>
              <a:rPr lang="en-US" sz="2400" dirty="0"/>
              <a:t> dev</a:t>
            </a:r>
          </a:p>
          <a:p>
            <a:pPr marL="0" indent="0">
              <a:buNone/>
            </a:pPr>
            <a:endParaRPr lang="en-US" sz="2400" dirty="0"/>
          </a:p>
          <a:p>
            <a:pPr lvl="2">
              <a:buFont typeface="Arial" charset="0"/>
              <a:buChar char="•"/>
            </a:pPr>
            <a:r>
              <a:rPr lang="en-US" sz="2400" dirty="0"/>
              <a:t> By Year (season):</a:t>
            </a:r>
            <a:r>
              <a:rPr lang="en-US" dirty="0"/>
              <a:t> </a:t>
            </a:r>
          </a:p>
          <a:p>
            <a:pPr marL="457200" lvl="1" indent="0">
              <a:buNone/>
            </a:pPr>
            <a:r>
              <a:rPr lang="en-US" dirty="0"/>
              <a:t>		mean of z-scores</a:t>
            </a:r>
          </a:p>
          <a:p>
            <a:pPr marL="457200" lvl="1" indent="0">
              <a:buNone/>
            </a:pPr>
            <a:r>
              <a:rPr lang="en-US" dirty="0"/>
              <a:t>		site anomaly = </a:t>
            </a:r>
            <a:r>
              <a:rPr lang="en-US" i="1" dirty="0"/>
              <a:t>annual mean </a:t>
            </a:r>
            <a:r>
              <a:rPr lang="en-US" dirty="0"/>
              <a:t>– </a:t>
            </a:r>
            <a:r>
              <a:rPr lang="en-US" i="1" dirty="0"/>
              <a:t>long-term mean </a:t>
            </a:r>
            <a:r>
              <a:rPr lang="en-US" dirty="0"/>
              <a:t>of z-scores</a:t>
            </a:r>
          </a:p>
          <a:p>
            <a:pPr marL="457200" lvl="1" indent="0">
              <a:buNone/>
            </a:pPr>
            <a:endParaRPr lang="en-US" dirty="0"/>
          </a:p>
        </p:txBody>
      </p:sp>
    </p:spTree>
    <p:extLst>
      <p:ext uri="{BB962C8B-B14F-4D97-AF65-F5344CB8AC3E}">
        <p14:creationId xmlns:p14="http://schemas.microsoft.com/office/powerpoint/2010/main" val="57262088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EsriMapsInfo xmlns="ESRI.ArcGIS.Mapping.OfficeIntegration.PowerPointInfo">
  <Version>Version1</Version>
  <RequiresSignIn>False</RequiresSignIn>
</EsriMapsInfo>
</file>

<file path=customXml/item2.xml><?xml version="1.0" encoding="utf-8"?>
<EsriMapsInfo xmlns="ESRI.ArcGIS.Mapping.OfficeIntegration.PowerPointInfo">
  <Version>Version1</Version>
  <RequiresSignIn>False</RequiresSignIn>
</EsriMapsInfo>
</file>

<file path=customXml/item3.xml><?xml version="1.0" encoding="utf-8"?>
<EsriMapsInfo xmlns="ESRI.ArcGIS.Mapping.OfficeIntegration.PowerPointInfo">
  <Version>Version1</Version>
  <RequiresSignIn>False</RequiresSignIn>
</EsriMapsInfo>
</file>

<file path=customXml/item4.xml><?xml version="1.0" encoding="utf-8"?>
<EsriMapsInfo xmlns="ESRI.ArcGIS.Mapping.OfficeIntegration.PowerPointInfo">
  <Version>Version1</Version>
  <RequiresSignIn>False</RequiresSignIn>
</EsriMapsInfo>
</file>

<file path=customXml/item5.xml><?xml version="1.0" encoding="utf-8"?>
<EsriMapsInfo xmlns="ESRI.ArcGIS.Mapping.OfficeIntegration.PowerPointInfo">
  <Version>Version1</Version>
  <RequiresSignIn>False</RequiresSignIn>
</EsriMapsInfo>
</file>

<file path=customXml/itemProps1.xml><?xml version="1.0" encoding="utf-8"?>
<ds:datastoreItem xmlns:ds="http://schemas.openxmlformats.org/officeDocument/2006/customXml" ds:itemID="{637553AC-D873-4DA4-A660-AF5A4BEDF64C}">
  <ds:schemaRefs>
    <ds:schemaRef ds:uri="ESRI.ArcGIS.Mapping.OfficeIntegration.PowerPointInfo"/>
  </ds:schemaRefs>
</ds:datastoreItem>
</file>

<file path=customXml/itemProps2.xml><?xml version="1.0" encoding="utf-8"?>
<ds:datastoreItem xmlns:ds="http://schemas.openxmlformats.org/officeDocument/2006/customXml" ds:itemID="{8C6DD4CB-587A-4F22-A80E-D23E0A8BAA31}">
  <ds:schemaRefs>
    <ds:schemaRef ds:uri="ESRI.ArcGIS.Mapping.OfficeIntegration.PowerPointInfo"/>
  </ds:schemaRefs>
</ds:datastoreItem>
</file>

<file path=customXml/itemProps3.xml><?xml version="1.0" encoding="utf-8"?>
<ds:datastoreItem xmlns:ds="http://schemas.openxmlformats.org/officeDocument/2006/customXml" ds:itemID="{D3A4FBDC-FD2E-4D68-8663-AA2ECF1B1048}">
  <ds:schemaRefs>
    <ds:schemaRef ds:uri="ESRI.ArcGIS.Mapping.OfficeIntegration.PowerPointInfo"/>
  </ds:schemaRefs>
</ds:datastoreItem>
</file>

<file path=customXml/itemProps4.xml><?xml version="1.0" encoding="utf-8"?>
<ds:datastoreItem xmlns:ds="http://schemas.openxmlformats.org/officeDocument/2006/customXml" ds:itemID="{E0CD6654-F290-44AF-94E2-2C42B9290771}">
  <ds:schemaRefs>
    <ds:schemaRef ds:uri="ESRI.ArcGIS.Mapping.OfficeIntegration.PowerPointInfo"/>
  </ds:schemaRefs>
</ds:datastoreItem>
</file>

<file path=customXml/itemProps5.xml><?xml version="1.0" encoding="utf-8"?>
<ds:datastoreItem xmlns:ds="http://schemas.openxmlformats.org/officeDocument/2006/customXml" ds:itemID="{5AF6980C-9169-4806-9641-98E17AC4EE63}">
  <ds:schemaRefs>
    <ds:schemaRef ds:uri="ESRI.ArcGIS.Mapping.OfficeIntegration.PowerPointInfo"/>
  </ds:schemaRefs>
</ds:datastoreItem>
</file>

<file path=docProps/app.xml><?xml version="1.0" encoding="utf-8"?>
<Properties xmlns="http://schemas.openxmlformats.org/officeDocument/2006/extended-properties" xmlns:vt="http://schemas.openxmlformats.org/officeDocument/2006/docPropsVTypes">
  <TotalTime>1782</TotalTime>
  <Words>2014</Words>
  <Application>Microsoft Office PowerPoint</Application>
  <PresentationFormat>Widescreen</PresentationFormat>
  <Paragraphs>196</Paragraphs>
  <Slides>21</Slides>
  <Notes>14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Arial</vt:lpstr>
      <vt:lpstr>Calibri</vt:lpstr>
      <vt:lpstr>Calibri Light</vt:lpstr>
      <vt:lpstr>LucidaGrande</vt:lpstr>
      <vt:lpstr>Wingdings</vt:lpstr>
      <vt:lpstr>Office Theme</vt:lpstr>
      <vt:lpstr>25 YEARS OF WATER QUALITY CHANGE IN RHODE ISLAND LAKES AND PONDS </vt:lpstr>
      <vt:lpstr>URI Watershed Watch overview</vt:lpstr>
      <vt:lpstr>URI WW Lakes </vt:lpstr>
      <vt:lpstr>PowerPoint Presentation</vt:lpstr>
      <vt:lpstr>PowerPoint Presentation</vt:lpstr>
      <vt:lpstr>PowerPoint Presentation</vt:lpstr>
      <vt:lpstr>PowerPoint Presentation</vt:lpstr>
      <vt:lpstr>Anomaly Analysis</vt:lpstr>
      <vt:lpstr>Anomaly Analysis</vt:lpstr>
      <vt:lpstr>Anomaly Analysis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25 YEARS OF WATER QUALITY CHANGE IN RHODE ISLAND LAKES AND PONDS</dc:title>
  <dc:creator>Kreakie, Betty</dc:creator>
  <cp:lastModifiedBy>Kreakie, Betty</cp:lastModifiedBy>
  <cp:revision>10</cp:revision>
  <dcterms:created xsi:type="dcterms:W3CDTF">2018-10-10T16:28:07Z</dcterms:created>
  <dcterms:modified xsi:type="dcterms:W3CDTF">2018-10-17T16:44:33Z</dcterms:modified>
</cp:coreProperties>
</file>